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4"/>
  </p:sldMasterIdLst>
  <p:notesMasterIdLst>
    <p:notesMasterId r:id="rId26"/>
  </p:notesMasterIdLst>
  <p:handoutMasterIdLst>
    <p:handoutMasterId r:id="rId27"/>
  </p:handoutMasterIdLst>
  <p:sldIdLst>
    <p:sldId id="480" r:id="rId5"/>
    <p:sldId id="1405" r:id="rId6"/>
    <p:sldId id="1398" r:id="rId7"/>
    <p:sldId id="1401" r:id="rId8"/>
    <p:sldId id="1408" r:id="rId9"/>
    <p:sldId id="1409" r:id="rId10"/>
    <p:sldId id="1410" r:id="rId11"/>
    <p:sldId id="1411" r:id="rId12"/>
    <p:sldId id="1314" r:id="rId13"/>
    <p:sldId id="1412" r:id="rId14"/>
    <p:sldId id="1403" r:id="rId15"/>
    <p:sldId id="1413" r:id="rId16"/>
    <p:sldId id="1414" r:id="rId17"/>
    <p:sldId id="1415" r:id="rId18"/>
    <p:sldId id="1416" r:id="rId19"/>
    <p:sldId id="1417" r:id="rId20"/>
    <p:sldId id="1418" r:id="rId21"/>
    <p:sldId id="1406" r:id="rId22"/>
    <p:sldId id="1407" r:id="rId23"/>
    <p:sldId id="1393" r:id="rId24"/>
    <p:sldId id="1348"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enne  Nevola" initials="AN" lastIdx="20" clrIdx="0">
    <p:extLst>
      <p:ext uri="{19B8F6BF-5375-455C-9EA6-DF929625EA0E}">
        <p15:presenceInfo xmlns:p15="http://schemas.microsoft.com/office/powerpoint/2012/main" userId="S::ADRIENNE.NEVOLA@dhs.arkansas.gov::661a6272-e840-4031-9486-ae604537a13d" providerId="AD"/>
      </p:ext>
    </p:extLst>
  </p:cmAuthor>
  <p:cmAuthor id="2" name="Dennis Smith" initials="DS" lastIdx="7" clrIdx="1">
    <p:extLst>
      <p:ext uri="{19B8F6BF-5375-455C-9EA6-DF929625EA0E}">
        <p15:presenceInfo xmlns:p15="http://schemas.microsoft.com/office/powerpoint/2012/main" userId="S::Dennis.G.Smith@dhs.arkansas.gov::e6a3a2d2-a75e-4cac-8707-be244815e41a" providerId="AD"/>
      </p:ext>
    </p:extLst>
  </p:cmAuthor>
  <p:cmAuthor id="3" name="Cindy Gillespie" initials="CG" lastIdx="3" clrIdx="2">
    <p:extLst>
      <p:ext uri="{19B8F6BF-5375-455C-9EA6-DF929625EA0E}">
        <p15:presenceInfo xmlns:p15="http://schemas.microsoft.com/office/powerpoint/2012/main" userId="S::Cindy.Gillespie@dhs.arkansas.gov::b9202ba3-28d0-488b-940f-c0b754d55f5d" providerId="AD"/>
      </p:ext>
    </p:extLst>
  </p:cmAuthor>
  <p:cmAuthor id="4" name="Paula Stone" initials="PS" lastIdx="9" clrIdx="3">
    <p:extLst>
      <p:ext uri="{19B8F6BF-5375-455C-9EA6-DF929625EA0E}">
        <p15:presenceInfo xmlns:p15="http://schemas.microsoft.com/office/powerpoint/2012/main" userId="S::Paula.Stone@dhs.arkansas.gov::fd9ebefe-f0d6-4188-8a65-47ed3a21f3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3755"/>
    <a:srgbClr val="C4E59F"/>
    <a:srgbClr val="66FF33"/>
    <a:srgbClr val="0070B9"/>
    <a:srgbClr val="30B1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90" autoAdjust="0"/>
    <p:restoredTop sz="90013" autoAdjust="0"/>
  </p:normalViewPr>
  <p:slideViewPr>
    <p:cSldViewPr snapToGrid="0">
      <p:cViewPr varScale="1">
        <p:scale>
          <a:sx n="74" d="100"/>
          <a:sy n="74" d="100"/>
        </p:scale>
        <p:origin x="166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361A78-0031-41EC-B7C7-40C73F8A07D3}" type="doc">
      <dgm:prSet loTypeId="urn:microsoft.com/office/officeart/2005/8/layout/hierarchy1" loCatId="hierarchy" qsTypeId="urn:microsoft.com/office/officeart/2005/8/quickstyle/simple1" qsCatId="simple" csTypeId="urn:microsoft.com/office/officeart/2005/8/colors/accent5_2" csCatId="accent5" phldr="1"/>
      <dgm:spPr/>
      <dgm:t>
        <a:bodyPr/>
        <a:lstStyle/>
        <a:p>
          <a:endParaRPr lang="en-US"/>
        </a:p>
      </dgm:t>
    </dgm:pt>
    <dgm:pt modelId="{657F3141-3C00-408D-AB16-58E528FD5DDA}">
      <dgm:prSet/>
      <dgm:spPr/>
      <dgm:t>
        <a:bodyPr/>
        <a:lstStyle/>
        <a:p>
          <a:r>
            <a:rPr lang="en-US" dirty="0"/>
            <a:t>800-482-5431 or </a:t>
          </a:r>
          <a:br>
            <a:rPr lang="en-US" dirty="0"/>
          </a:br>
          <a:r>
            <a:rPr lang="en-US" dirty="0"/>
            <a:t>800-482-8988</a:t>
          </a:r>
        </a:p>
      </dgm:t>
    </dgm:pt>
    <dgm:pt modelId="{9452FAE3-3064-401F-8EB5-E355345FF7D7}" type="parTrans" cxnId="{F82FE212-C737-455C-89BB-3C809EDD5337}">
      <dgm:prSet/>
      <dgm:spPr/>
      <dgm:t>
        <a:bodyPr/>
        <a:lstStyle/>
        <a:p>
          <a:endParaRPr lang="en-US"/>
        </a:p>
      </dgm:t>
    </dgm:pt>
    <dgm:pt modelId="{245ED1B1-B834-47A1-ADEA-4454B363DFDB}" type="sibTrans" cxnId="{F82FE212-C737-455C-89BB-3C809EDD5337}">
      <dgm:prSet/>
      <dgm:spPr/>
      <dgm:t>
        <a:bodyPr/>
        <a:lstStyle/>
        <a:p>
          <a:endParaRPr lang="en-US"/>
        </a:p>
      </dgm:t>
    </dgm:pt>
    <dgm:pt modelId="{F2ADD0FD-C62D-4EB6-A311-8A5B6B08F666}">
      <dgm:prSet/>
      <dgm:spPr/>
      <dgm:t>
        <a:bodyPr/>
        <a:lstStyle/>
        <a:p>
          <a:r>
            <a:rPr lang="en-US" dirty="0"/>
            <a:t>Medical Claim Status for members or providers can be provided by AFMC.  </a:t>
          </a:r>
        </a:p>
      </dgm:t>
    </dgm:pt>
    <dgm:pt modelId="{23A9DD0D-9B01-4F8F-BE93-1196269ABEA9}" type="parTrans" cxnId="{2C7100FE-5E9B-410B-A8E5-5303FF714F27}">
      <dgm:prSet/>
      <dgm:spPr/>
      <dgm:t>
        <a:bodyPr/>
        <a:lstStyle/>
        <a:p>
          <a:endParaRPr lang="en-US"/>
        </a:p>
      </dgm:t>
    </dgm:pt>
    <dgm:pt modelId="{6B6D6119-2656-43AA-833E-64E51F62A96C}" type="sibTrans" cxnId="{2C7100FE-5E9B-410B-A8E5-5303FF714F27}">
      <dgm:prSet/>
      <dgm:spPr/>
      <dgm:t>
        <a:bodyPr/>
        <a:lstStyle/>
        <a:p>
          <a:endParaRPr lang="en-US"/>
        </a:p>
      </dgm:t>
    </dgm:pt>
    <dgm:pt modelId="{6448DFBE-380D-4BF2-8509-ED5134C5A717}" type="pres">
      <dgm:prSet presAssocID="{28361A78-0031-41EC-B7C7-40C73F8A07D3}" presName="hierChild1" presStyleCnt="0">
        <dgm:presLayoutVars>
          <dgm:chPref val="1"/>
          <dgm:dir/>
          <dgm:animOne val="branch"/>
          <dgm:animLvl val="lvl"/>
          <dgm:resizeHandles/>
        </dgm:presLayoutVars>
      </dgm:prSet>
      <dgm:spPr/>
    </dgm:pt>
    <dgm:pt modelId="{A672EB06-F0FB-4CC2-AE20-7F9B047B67AB}" type="pres">
      <dgm:prSet presAssocID="{657F3141-3C00-408D-AB16-58E528FD5DDA}" presName="hierRoot1" presStyleCnt="0"/>
      <dgm:spPr/>
    </dgm:pt>
    <dgm:pt modelId="{77E62CD7-A7DD-430F-AD79-E752D2AC5063}" type="pres">
      <dgm:prSet presAssocID="{657F3141-3C00-408D-AB16-58E528FD5DDA}" presName="composite" presStyleCnt="0"/>
      <dgm:spPr/>
    </dgm:pt>
    <dgm:pt modelId="{6C4F5463-3309-4FBC-B816-CE3C93DE35BF}" type="pres">
      <dgm:prSet presAssocID="{657F3141-3C00-408D-AB16-58E528FD5DDA}" presName="background" presStyleLbl="node0" presStyleIdx="0" presStyleCnt="2"/>
      <dgm:spPr/>
    </dgm:pt>
    <dgm:pt modelId="{DF6F1B5F-CF1A-4316-9400-7183D9367852}" type="pres">
      <dgm:prSet presAssocID="{657F3141-3C00-408D-AB16-58E528FD5DDA}" presName="text" presStyleLbl="fgAcc0" presStyleIdx="0" presStyleCnt="2" custLinFactNeighborX="-591" custLinFactNeighborY="-621">
        <dgm:presLayoutVars>
          <dgm:chPref val="3"/>
        </dgm:presLayoutVars>
      </dgm:prSet>
      <dgm:spPr/>
    </dgm:pt>
    <dgm:pt modelId="{E020CC00-ABB3-47C6-985E-CA072BB6656E}" type="pres">
      <dgm:prSet presAssocID="{657F3141-3C00-408D-AB16-58E528FD5DDA}" presName="hierChild2" presStyleCnt="0"/>
      <dgm:spPr/>
    </dgm:pt>
    <dgm:pt modelId="{41C42AD9-67B8-47E0-B076-833BA339809A}" type="pres">
      <dgm:prSet presAssocID="{F2ADD0FD-C62D-4EB6-A311-8A5B6B08F666}" presName="hierRoot1" presStyleCnt="0"/>
      <dgm:spPr/>
    </dgm:pt>
    <dgm:pt modelId="{2AB6B98A-2567-4537-9FBC-119B7C890E64}" type="pres">
      <dgm:prSet presAssocID="{F2ADD0FD-C62D-4EB6-A311-8A5B6B08F666}" presName="composite" presStyleCnt="0"/>
      <dgm:spPr/>
    </dgm:pt>
    <dgm:pt modelId="{B1D9DA64-9FE3-451F-8884-FCC13E670146}" type="pres">
      <dgm:prSet presAssocID="{F2ADD0FD-C62D-4EB6-A311-8A5B6B08F666}" presName="background" presStyleLbl="node0" presStyleIdx="1" presStyleCnt="2"/>
      <dgm:spPr/>
    </dgm:pt>
    <dgm:pt modelId="{DB431C72-9AEA-4B5D-9B99-70F33FB87C03}" type="pres">
      <dgm:prSet presAssocID="{F2ADD0FD-C62D-4EB6-A311-8A5B6B08F666}" presName="text" presStyleLbl="fgAcc0" presStyleIdx="1" presStyleCnt="2">
        <dgm:presLayoutVars>
          <dgm:chPref val="3"/>
        </dgm:presLayoutVars>
      </dgm:prSet>
      <dgm:spPr/>
    </dgm:pt>
    <dgm:pt modelId="{F63091A4-7D18-49C2-A10E-49DE1AC0766E}" type="pres">
      <dgm:prSet presAssocID="{F2ADD0FD-C62D-4EB6-A311-8A5B6B08F666}" presName="hierChild2" presStyleCnt="0"/>
      <dgm:spPr/>
    </dgm:pt>
  </dgm:ptLst>
  <dgm:cxnLst>
    <dgm:cxn modelId="{F82FE212-C737-455C-89BB-3C809EDD5337}" srcId="{28361A78-0031-41EC-B7C7-40C73F8A07D3}" destId="{657F3141-3C00-408D-AB16-58E528FD5DDA}" srcOrd="0" destOrd="0" parTransId="{9452FAE3-3064-401F-8EB5-E355345FF7D7}" sibTransId="{245ED1B1-B834-47A1-ADEA-4454B363DFDB}"/>
    <dgm:cxn modelId="{876EF762-CFFF-465F-BAC6-866B66EF4BC9}" type="presOf" srcId="{28361A78-0031-41EC-B7C7-40C73F8A07D3}" destId="{6448DFBE-380D-4BF2-8509-ED5134C5A717}" srcOrd="0" destOrd="0" presId="urn:microsoft.com/office/officeart/2005/8/layout/hierarchy1"/>
    <dgm:cxn modelId="{F13584D2-4793-475B-9F0C-0611C38CB7C8}" type="presOf" srcId="{657F3141-3C00-408D-AB16-58E528FD5DDA}" destId="{DF6F1B5F-CF1A-4316-9400-7183D9367852}" srcOrd="0" destOrd="0" presId="urn:microsoft.com/office/officeart/2005/8/layout/hierarchy1"/>
    <dgm:cxn modelId="{C7BEEFD2-7521-41AB-8A30-74C54050456C}" type="presOf" srcId="{F2ADD0FD-C62D-4EB6-A311-8A5B6B08F666}" destId="{DB431C72-9AEA-4B5D-9B99-70F33FB87C03}" srcOrd="0" destOrd="0" presId="urn:microsoft.com/office/officeart/2005/8/layout/hierarchy1"/>
    <dgm:cxn modelId="{2C7100FE-5E9B-410B-A8E5-5303FF714F27}" srcId="{28361A78-0031-41EC-B7C7-40C73F8A07D3}" destId="{F2ADD0FD-C62D-4EB6-A311-8A5B6B08F666}" srcOrd="1" destOrd="0" parTransId="{23A9DD0D-9B01-4F8F-BE93-1196269ABEA9}" sibTransId="{6B6D6119-2656-43AA-833E-64E51F62A96C}"/>
    <dgm:cxn modelId="{47F18927-093D-46CF-B669-33D243C12227}" type="presParOf" srcId="{6448DFBE-380D-4BF2-8509-ED5134C5A717}" destId="{A672EB06-F0FB-4CC2-AE20-7F9B047B67AB}" srcOrd="0" destOrd="0" presId="urn:microsoft.com/office/officeart/2005/8/layout/hierarchy1"/>
    <dgm:cxn modelId="{07A94105-A8FB-424D-B9E8-D3A7168D772A}" type="presParOf" srcId="{A672EB06-F0FB-4CC2-AE20-7F9B047B67AB}" destId="{77E62CD7-A7DD-430F-AD79-E752D2AC5063}" srcOrd="0" destOrd="0" presId="urn:microsoft.com/office/officeart/2005/8/layout/hierarchy1"/>
    <dgm:cxn modelId="{C4235454-E51A-4B0A-B65B-775E24954C2F}" type="presParOf" srcId="{77E62CD7-A7DD-430F-AD79-E752D2AC5063}" destId="{6C4F5463-3309-4FBC-B816-CE3C93DE35BF}" srcOrd="0" destOrd="0" presId="urn:microsoft.com/office/officeart/2005/8/layout/hierarchy1"/>
    <dgm:cxn modelId="{D9B7FD5A-4A32-44EF-98A6-D330D11B52AF}" type="presParOf" srcId="{77E62CD7-A7DD-430F-AD79-E752D2AC5063}" destId="{DF6F1B5F-CF1A-4316-9400-7183D9367852}" srcOrd="1" destOrd="0" presId="urn:microsoft.com/office/officeart/2005/8/layout/hierarchy1"/>
    <dgm:cxn modelId="{1BCEF07B-5639-46BE-BE88-586EA4625D3B}" type="presParOf" srcId="{A672EB06-F0FB-4CC2-AE20-7F9B047B67AB}" destId="{E020CC00-ABB3-47C6-985E-CA072BB6656E}" srcOrd="1" destOrd="0" presId="urn:microsoft.com/office/officeart/2005/8/layout/hierarchy1"/>
    <dgm:cxn modelId="{AE76EAFE-605F-46ED-A3FF-4F4A8031D8EC}" type="presParOf" srcId="{6448DFBE-380D-4BF2-8509-ED5134C5A717}" destId="{41C42AD9-67B8-47E0-B076-833BA339809A}" srcOrd="1" destOrd="0" presId="urn:microsoft.com/office/officeart/2005/8/layout/hierarchy1"/>
    <dgm:cxn modelId="{8893074D-0C52-4834-961D-93BB059FE869}" type="presParOf" srcId="{41C42AD9-67B8-47E0-B076-833BA339809A}" destId="{2AB6B98A-2567-4537-9FBC-119B7C890E64}" srcOrd="0" destOrd="0" presId="urn:microsoft.com/office/officeart/2005/8/layout/hierarchy1"/>
    <dgm:cxn modelId="{16ABCE42-DB7B-4353-9541-6E48841A7D30}" type="presParOf" srcId="{2AB6B98A-2567-4537-9FBC-119B7C890E64}" destId="{B1D9DA64-9FE3-451F-8884-FCC13E670146}" srcOrd="0" destOrd="0" presId="urn:microsoft.com/office/officeart/2005/8/layout/hierarchy1"/>
    <dgm:cxn modelId="{D04AF5FD-AB9B-4E1D-896A-7D22FC126217}" type="presParOf" srcId="{2AB6B98A-2567-4537-9FBC-119B7C890E64}" destId="{DB431C72-9AEA-4B5D-9B99-70F33FB87C03}" srcOrd="1" destOrd="0" presId="urn:microsoft.com/office/officeart/2005/8/layout/hierarchy1"/>
    <dgm:cxn modelId="{B6EC9494-84CA-4E69-BF0C-171D99BF0582}" type="presParOf" srcId="{41C42AD9-67B8-47E0-B076-833BA339809A}" destId="{F63091A4-7D18-49C2-A10E-49DE1AC0766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4F5463-3309-4FBC-B816-CE3C93DE35BF}">
      <dsp:nvSpPr>
        <dsp:cNvPr id="0" name=""/>
        <dsp:cNvSpPr/>
      </dsp:nvSpPr>
      <dsp:spPr>
        <a:xfrm>
          <a:off x="-19834" y="391689"/>
          <a:ext cx="3526110" cy="223908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6F1B5F-CF1A-4316-9400-7183D9367852}">
      <dsp:nvSpPr>
        <dsp:cNvPr id="0" name=""/>
        <dsp:cNvSpPr/>
      </dsp:nvSpPr>
      <dsp:spPr>
        <a:xfrm>
          <a:off x="371955" y="763890"/>
          <a:ext cx="3526110" cy="223908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800-482-5431 or </a:t>
          </a:r>
          <a:br>
            <a:rPr lang="en-US" sz="2900" kern="1200" dirty="0"/>
          </a:br>
          <a:r>
            <a:rPr lang="en-US" sz="2900" kern="1200" dirty="0"/>
            <a:t>800-482-8988</a:t>
          </a:r>
        </a:p>
      </dsp:txBody>
      <dsp:txXfrm>
        <a:off x="437535" y="829470"/>
        <a:ext cx="3394950" cy="2107920"/>
      </dsp:txXfrm>
    </dsp:sp>
    <dsp:sp modelId="{B1D9DA64-9FE3-451F-8884-FCC13E670146}">
      <dsp:nvSpPr>
        <dsp:cNvPr id="0" name=""/>
        <dsp:cNvSpPr/>
      </dsp:nvSpPr>
      <dsp:spPr>
        <a:xfrm>
          <a:off x="4310695" y="405594"/>
          <a:ext cx="3526110" cy="223908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431C72-9AEA-4B5D-9B99-70F33FB87C03}">
      <dsp:nvSpPr>
        <dsp:cNvPr id="0" name=""/>
        <dsp:cNvSpPr/>
      </dsp:nvSpPr>
      <dsp:spPr>
        <a:xfrm>
          <a:off x="4702485" y="777794"/>
          <a:ext cx="3526110" cy="2239080"/>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en-US" sz="2900" kern="1200" dirty="0"/>
            <a:t>Medical Claim Status for members or providers can be provided by AFMC.  </a:t>
          </a:r>
        </a:p>
      </dsp:txBody>
      <dsp:txXfrm>
        <a:off x="4768065" y="843374"/>
        <a:ext cx="3394950" cy="210792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707D94-8829-4736-83DF-CE9033CB39CE}"/>
              </a:ext>
            </a:extLst>
          </p:cNvPr>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dirty="0"/>
          </a:p>
        </p:txBody>
      </p:sp>
      <p:sp>
        <p:nvSpPr>
          <p:cNvPr id="3" name="Date Placeholder 2">
            <a:extLst>
              <a:ext uri="{FF2B5EF4-FFF2-40B4-BE49-F238E27FC236}">
                <a16:creationId xmlns:a16="http://schemas.microsoft.com/office/drawing/2014/main" id="{A6696E7B-A92E-47EB-9A85-F5EEA06D1B5F}"/>
              </a:ext>
            </a:extLst>
          </p:cNvPr>
          <p:cNvSpPr>
            <a:spLocks noGrp="1"/>
          </p:cNvSpPr>
          <p:nvPr>
            <p:ph type="dt" sz="quarter" idx="1"/>
          </p:nvPr>
        </p:nvSpPr>
        <p:spPr>
          <a:xfrm>
            <a:off x="3970939" y="0"/>
            <a:ext cx="3037840" cy="466435"/>
          </a:xfrm>
          <a:prstGeom prst="rect">
            <a:avLst/>
          </a:prstGeom>
        </p:spPr>
        <p:txBody>
          <a:bodyPr vert="horz" lIns="93175" tIns="46587" rIns="93175" bIns="46587" rtlCol="0"/>
          <a:lstStyle>
            <a:lvl1pPr algn="r">
              <a:defRPr sz="1200"/>
            </a:lvl1pPr>
          </a:lstStyle>
          <a:p>
            <a:fld id="{514F0510-248A-4DE0-A80E-1987F43795A0}" type="datetimeFigureOut">
              <a:rPr lang="en-US" smtClean="0"/>
              <a:t>11/14/2021</a:t>
            </a:fld>
            <a:endParaRPr lang="en-US" dirty="0"/>
          </a:p>
        </p:txBody>
      </p:sp>
      <p:sp>
        <p:nvSpPr>
          <p:cNvPr id="4" name="Footer Placeholder 3">
            <a:extLst>
              <a:ext uri="{FF2B5EF4-FFF2-40B4-BE49-F238E27FC236}">
                <a16:creationId xmlns:a16="http://schemas.microsoft.com/office/drawing/2014/main" id="{B4708555-94B8-4D86-9F15-89389B92663D}"/>
              </a:ext>
            </a:extLst>
          </p:cNvPr>
          <p:cNvSpPr>
            <a:spLocks noGrp="1"/>
          </p:cNvSpPr>
          <p:nvPr>
            <p:ph type="ftr" sz="quarter" idx="2"/>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1A70D86-3716-44B6-A098-09E95428E050}"/>
              </a:ext>
            </a:extLst>
          </p:cNvPr>
          <p:cNvSpPr>
            <a:spLocks noGrp="1"/>
          </p:cNvSpPr>
          <p:nvPr>
            <p:ph type="sldNum" sz="quarter" idx="3"/>
          </p:nvPr>
        </p:nvSpPr>
        <p:spPr>
          <a:xfrm>
            <a:off x="3970939" y="8829968"/>
            <a:ext cx="3037840" cy="466434"/>
          </a:xfrm>
          <a:prstGeom prst="rect">
            <a:avLst/>
          </a:prstGeom>
        </p:spPr>
        <p:txBody>
          <a:bodyPr vert="horz" lIns="93175" tIns="46587" rIns="93175" bIns="46587" rtlCol="0" anchor="b"/>
          <a:lstStyle>
            <a:lvl1pPr algn="r">
              <a:defRPr sz="1200"/>
            </a:lvl1pPr>
          </a:lstStyle>
          <a:p>
            <a:fld id="{456D0145-1E42-4FA5-BD30-45C2E3C3729C}" type="slidenum">
              <a:rPr lang="en-US" smtClean="0"/>
              <a:t>‹#›</a:t>
            </a:fld>
            <a:endParaRPr lang="en-US" dirty="0"/>
          </a:p>
        </p:txBody>
      </p:sp>
    </p:spTree>
    <p:extLst>
      <p:ext uri="{BB962C8B-B14F-4D97-AF65-F5344CB8AC3E}">
        <p14:creationId xmlns:p14="http://schemas.microsoft.com/office/powerpoint/2010/main" val="2167541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5"/>
          </a:xfrm>
          <a:prstGeom prst="rect">
            <a:avLst/>
          </a:prstGeom>
        </p:spPr>
        <p:txBody>
          <a:bodyPr vert="horz" lIns="93175" tIns="46587" rIns="93175" bIns="46587" rtlCol="0"/>
          <a:lstStyle>
            <a:lvl1pPr algn="l">
              <a:defRPr sz="1200"/>
            </a:lvl1pPr>
          </a:lstStyle>
          <a:p>
            <a:endParaRPr lang="en-US" dirty="0"/>
          </a:p>
        </p:txBody>
      </p:sp>
      <p:sp>
        <p:nvSpPr>
          <p:cNvPr id="3" name="Date Placeholder 2"/>
          <p:cNvSpPr>
            <a:spLocks noGrp="1"/>
          </p:cNvSpPr>
          <p:nvPr>
            <p:ph type="dt" idx="1"/>
          </p:nvPr>
        </p:nvSpPr>
        <p:spPr>
          <a:xfrm>
            <a:off x="3970939" y="0"/>
            <a:ext cx="3037840" cy="466435"/>
          </a:xfrm>
          <a:prstGeom prst="rect">
            <a:avLst/>
          </a:prstGeom>
        </p:spPr>
        <p:txBody>
          <a:bodyPr vert="horz" lIns="93175" tIns="46587" rIns="93175" bIns="46587" rtlCol="0"/>
          <a:lstStyle>
            <a:lvl1pPr algn="r">
              <a:defRPr sz="1200"/>
            </a:lvl1pPr>
          </a:lstStyle>
          <a:p>
            <a:fld id="{D1FF2778-9557-48FB-8E3E-EB06A13F6314}" type="datetimeFigureOut">
              <a:rPr lang="en-US" smtClean="0"/>
              <a:t>11/14/2021</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5" tIns="46587" rIns="93175" bIns="46587" rtlCol="0" anchor="ctr"/>
          <a:lstStyle/>
          <a:p>
            <a:endParaRPr lang="en-US" dirty="0"/>
          </a:p>
        </p:txBody>
      </p:sp>
      <p:sp>
        <p:nvSpPr>
          <p:cNvPr id="5" name="Notes Placeholder 4"/>
          <p:cNvSpPr>
            <a:spLocks noGrp="1"/>
          </p:cNvSpPr>
          <p:nvPr>
            <p:ph type="body" sz="quarter" idx="3"/>
          </p:nvPr>
        </p:nvSpPr>
        <p:spPr>
          <a:xfrm>
            <a:off x="701040" y="4473892"/>
            <a:ext cx="5608320" cy="3660457"/>
          </a:xfrm>
          <a:prstGeom prst="rect">
            <a:avLst/>
          </a:prstGeom>
        </p:spPr>
        <p:txBody>
          <a:bodyPr vert="horz" lIns="93175" tIns="46587" rIns="93175" bIns="4658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8"/>
            <a:ext cx="3037840" cy="466434"/>
          </a:xfrm>
          <a:prstGeom prst="rect">
            <a:avLst/>
          </a:prstGeom>
        </p:spPr>
        <p:txBody>
          <a:bodyPr vert="horz" lIns="93175" tIns="46587" rIns="93175" bIns="4658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9" y="8829968"/>
            <a:ext cx="3037840" cy="466434"/>
          </a:xfrm>
          <a:prstGeom prst="rect">
            <a:avLst/>
          </a:prstGeom>
        </p:spPr>
        <p:txBody>
          <a:bodyPr vert="horz" lIns="93175" tIns="46587" rIns="93175" bIns="46587" rtlCol="0" anchor="b"/>
          <a:lstStyle>
            <a:lvl1pPr algn="r">
              <a:defRPr sz="1200"/>
            </a:lvl1pPr>
          </a:lstStyle>
          <a:p>
            <a:fld id="{4EA752AA-A243-4EED-BBC7-6914E6F5DC5E}" type="slidenum">
              <a:rPr lang="en-US" smtClean="0"/>
              <a:t>‹#›</a:t>
            </a:fld>
            <a:endParaRPr lang="en-US" dirty="0"/>
          </a:p>
        </p:txBody>
      </p:sp>
    </p:spTree>
    <p:extLst>
      <p:ext uri="{BB962C8B-B14F-4D97-AF65-F5344CB8AC3E}">
        <p14:creationId xmlns:p14="http://schemas.microsoft.com/office/powerpoint/2010/main" val="405278359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a:t>
            </a:fld>
            <a:endParaRPr lang="en-US" dirty="0"/>
          </a:p>
        </p:txBody>
      </p:sp>
    </p:spTree>
    <p:extLst>
      <p:ext uri="{BB962C8B-B14F-4D97-AF65-F5344CB8AC3E}">
        <p14:creationId xmlns:p14="http://schemas.microsoft.com/office/powerpoint/2010/main" val="13803095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Every year, one of our contracted Vendors, AFMC (Arkansas Foundation for Medical Care) sends out a Beneficiary Satisfaction Survey.  </a:t>
            </a:r>
          </a:p>
          <a:p>
            <a:r>
              <a:rPr lang="en-US" sz="1200" b="1" dirty="0">
                <a:effectLst/>
                <a:latin typeface="Cambria" panose="02040503050406030204" pitchFamily="18" charset="0"/>
                <a:ea typeface="Times New Roman" panose="02020603050405020304" pitchFamily="18" charset="0"/>
                <a:cs typeface="Myriad Pro Light Cond"/>
              </a:rPr>
              <a:t>A</a:t>
            </a:r>
            <a:r>
              <a:rPr lang="en-US" sz="1200" dirty="0">
                <a:effectLst/>
                <a:latin typeface="Cambria" panose="02040503050406030204" pitchFamily="18" charset="0"/>
                <a:ea typeface="Times New Roman" panose="02020603050405020304" pitchFamily="18" charset="0"/>
                <a:cs typeface="Myriad Pro Light"/>
              </a:rPr>
              <a:t>FMC received surveys from 537 clients before the cutoff date of Dec. 1, 2020</a:t>
            </a:r>
          </a:p>
          <a:p>
            <a:r>
              <a:rPr lang="en-US" sz="1200" dirty="0">
                <a:effectLst/>
                <a:latin typeface="Cambria" panose="02040503050406030204" pitchFamily="18" charset="0"/>
                <a:ea typeface="Times New Roman" panose="02020603050405020304" pitchFamily="18" charset="0"/>
                <a:cs typeface="Myriad Pro Light"/>
              </a:rPr>
              <a:t>533 were eligible for analysis, resulting in a final analyzable response rate of 33%. </a:t>
            </a:r>
          </a:p>
        </p:txBody>
      </p:sp>
      <p:sp>
        <p:nvSpPr>
          <p:cNvPr id="4" name="Slide Number Placeholder 3"/>
          <p:cNvSpPr>
            <a:spLocks noGrp="1"/>
          </p:cNvSpPr>
          <p:nvPr>
            <p:ph type="sldNum" sz="quarter" idx="5"/>
          </p:nvPr>
        </p:nvSpPr>
        <p:spPr/>
        <p:txBody>
          <a:bodyPr/>
          <a:lstStyle/>
          <a:p>
            <a:fld id="{4EA752AA-A243-4EED-BBC7-6914E6F5DC5E}" type="slidenum">
              <a:rPr lang="en-US" smtClean="0"/>
              <a:t>11</a:t>
            </a:fld>
            <a:endParaRPr lang="en-US" dirty="0"/>
          </a:p>
        </p:txBody>
      </p:sp>
    </p:spTree>
    <p:extLst>
      <p:ext uri="{BB962C8B-B14F-4D97-AF65-F5344CB8AC3E}">
        <p14:creationId xmlns:p14="http://schemas.microsoft.com/office/powerpoint/2010/main" val="17772508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a:t>
            </a:r>
          </a:p>
        </p:txBody>
      </p:sp>
      <p:sp>
        <p:nvSpPr>
          <p:cNvPr id="4" name="Slide Number Placeholder 3"/>
          <p:cNvSpPr>
            <a:spLocks noGrp="1"/>
          </p:cNvSpPr>
          <p:nvPr>
            <p:ph type="sldNum" sz="quarter" idx="5"/>
          </p:nvPr>
        </p:nvSpPr>
        <p:spPr/>
        <p:txBody>
          <a:bodyPr/>
          <a:lstStyle/>
          <a:p>
            <a:fld id="{4EA752AA-A243-4EED-BBC7-6914E6F5DC5E}" type="slidenum">
              <a:rPr lang="en-US" smtClean="0"/>
              <a:t>18</a:t>
            </a:fld>
            <a:endParaRPr lang="en-US" dirty="0"/>
          </a:p>
        </p:txBody>
      </p:sp>
    </p:spTree>
    <p:extLst>
      <p:ext uri="{BB962C8B-B14F-4D97-AF65-F5344CB8AC3E}">
        <p14:creationId xmlns:p14="http://schemas.microsoft.com/office/powerpoint/2010/main" val="153694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19</a:t>
            </a:fld>
            <a:endParaRPr lang="en-US" dirty="0"/>
          </a:p>
        </p:txBody>
      </p:sp>
    </p:spTree>
    <p:extLst>
      <p:ext uri="{BB962C8B-B14F-4D97-AF65-F5344CB8AC3E}">
        <p14:creationId xmlns:p14="http://schemas.microsoft.com/office/powerpoint/2010/main" val="487676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Nunito Sans" pitchFamily="2" charset="0"/>
              </a:rPr>
              <a:t>The Tax Equity and Fiscal Responsibility Act (TEFRA) is a Medicaid program that can help families with children younger than 19 years old who have a disability receive care in their homes rather than an institution. The TEFRA program can help pay for the cost of those services for eligible children. Some families will not have to pay anything as part of the program. Others pay a premium on a sliding scale, depending on their income. Children who live in an institution or receive extended care in an institution are not eligible for TEFRA.</a:t>
            </a:r>
            <a:endParaRPr lang="en-US" dirty="0"/>
          </a:p>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3</a:t>
            </a:fld>
            <a:endParaRPr lang="en-US" dirty="0"/>
          </a:p>
        </p:txBody>
      </p:sp>
    </p:spTree>
    <p:extLst>
      <p:ext uri="{BB962C8B-B14F-4D97-AF65-F5344CB8AC3E}">
        <p14:creationId xmlns:p14="http://schemas.microsoft.com/office/powerpoint/2010/main" val="4264479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a:t>
            </a:r>
          </a:p>
        </p:txBody>
      </p:sp>
      <p:sp>
        <p:nvSpPr>
          <p:cNvPr id="4" name="Slide Number Placeholder 3"/>
          <p:cNvSpPr>
            <a:spLocks noGrp="1"/>
          </p:cNvSpPr>
          <p:nvPr>
            <p:ph type="sldNum" sz="quarter" idx="5"/>
          </p:nvPr>
        </p:nvSpPr>
        <p:spPr/>
        <p:txBody>
          <a:bodyPr/>
          <a:lstStyle/>
          <a:p>
            <a:fld id="{4EA752AA-A243-4EED-BBC7-6914E6F5DC5E}" type="slidenum">
              <a:rPr lang="en-US" smtClean="0"/>
              <a:t>4</a:t>
            </a:fld>
            <a:endParaRPr lang="en-US" dirty="0"/>
          </a:p>
        </p:txBody>
      </p:sp>
    </p:spTree>
    <p:extLst>
      <p:ext uri="{BB962C8B-B14F-4D97-AF65-F5344CB8AC3E}">
        <p14:creationId xmlns:p14="http://schemas.microsoft.com/office/powerpoint/2010/main" val="4262767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Nunito Sans" pitchFamily="2" charset="0"/>
              </a:rPr>
              <a:t>A child must meet the Social Security Administration’s (SSA) definition of disabled. If the child has received Supplemental Security Income (SSI) within one year prior to applying for TEFRA and continues to have the disability but lost the SSI benefits because of an increase in his or her parents’ income, then a child may still qualify for TEFRA.</a:t>
            </a:r>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5</a:t>
            </a:fld>
            <a:endParaRPr lang="en-US" dirty="0"/>
          </a:p>
        </p:txBody>
      </p:sp>
    </p:spTree>
    <p:extLst>
      <p:ext uri="{BB962C8B-B14F-4D97-AF65-F5344CB8AC3E}">
        <p14:creationId xmlns:p14="http://schemas.microsoft.com/office/powerpoint/2010/main" val="2760033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Nunito Sans" pitchFamily="2" charset="0"/>
              </a:rPr>
              <a:t>If SSA has not established a disability, then a Medical Review Team will review your child’s medical records to establish whether your child has a disability. In the application packet for TEFRA, there is a form that asks you to identify your child’s physician and other providers and give the Arkansas Department of Human Services authority to request your child’s medical records. DHS has doctors on staff who review medical records provided by your physician to make the disability determination.</a:t>
            </a:r>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6</a:t>
            </a:fld>
            <a:endParaRPr lang="en-US" dirty="0"/>
          </a:p>
        </p:txBody>
      </p:sp>
    </p:spTree>
    <p:extLst>
      <p:ext uri="{BB962C8B-B14F-4D97-AF65-F5344CB8AC3E}">
        <p14:creationId xmlns:p14="http://schemas.microsoft.com/office/powerpoint/2010/main" val="36318023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Nunito Sans" pitchFamily="2" charset="0"/>
              </a:rPr>
              <a:t>The child must have a medical condition that would require institutional placement in a hospital, a skilled nursing facility, an Intermediate Care Facility for Individuals with Intellectual Disabilities (ICF/IID), an Alternative Home placement, or be at risk for future institutional placement. Medical necessity is also based on services that improve or maintain a child’s health or prevent a child’s health from getting worse.</a:t>
            </a:r>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7</a:t>
            </a:fld>
            <a:endParaRPr lang="en-US" dirty="0"/>
          </a:p>
        </p:txBody>
      </p:sp>
    </p:spTree>
    <p:extLst>
      <p:ext uri="{BB962C8B-B14F-4D97-AF65-F5344CB8AC3E}">
        <p14:creationId xmlns:p14="http://schemas.microsoft.com/office/powerpoint/2010/main" val="2883985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Nunito Sans" pitchFamily="2" charset="0"/>
              </a:rPr>
              <a:t>The Medical Review Team will also determine what appropriate medical services need to be provided and if those would be available to your child in the home. The estimated cost of the care cannot exceed the estimated cost of care for the child in an institution.</a:t>
            </a:r>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8</a:t>
            </a:fld>
            <a:endParaRPr lang="en-US" dirty="0"/>
          </a:p>
        </p:txBody>
      </p:sp>
    </p:spTree>
    <p:extLst>
      <p:ext uri="{BB962C8B-B14F-4D97-AF65-F5344CB8AC3E}">
        <p14:creationId xmlns:p14="http://schemas.microsoft.com/office/powerpoint/2010/main" val="752198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000000"/>
                </a:solidFill>
                <a:effectLst/>
                <a:latin typeface="Nunito Sans" pitchFamily="2" charset="0"/>
              </a:rPr>
              <a:t>The child cannot have personal income that exceeds the Long-Term Care Medicaid limit, which is three times the SSI income limit and can change each year. The child cannot have countable resources that exceed $2,000. Countable resources for a child include cash on hand, bank accounts, vehicles, etc. Parental income and resources are not considered.</a:t>
            </a:r>
            <a:endParaRPr lang="en-US" dirty="0"/>
          </a:p>
          <a:p>
            <a:endParaRPr lang="en-US" dirty="0"/>
          </a:p>
        </p:txBody>
      </p:sp>
      <p:sp>
        <p:nvSpPr>
          <p:cNvPr id="4" name="Slide Number Placeholder 3"/>
          <p:cNvSpPr>
            <a:spLocks noGrp="1"/>
          </p:cNvSpPr>
          <p:nvPr>
            <p:ph type="sldNum" sz="quarter" idx="5"/>
          </p:nvPr>
        </p:nvSpPr>
        <p:spPr/>
        <p:txBody>
          <a:bodyPr/>
          <a:lstStyle/>
          <a:p>
            <a:fld id="{4EA752AA-A243-4EED-BBC7-6914E6F5DC5E}" type="slidenum">
              <a:rPr lang="en-US" smtClean="0"/>
              <a:t>9</a:t>
            </a:fld>
            <a:endParaRPr lang="en-US" dirty="0"/>
          </a:p>
        </p:txBody>
      </p:sp>
    </p:spTree>
    <p:extLst>
      <p:ext uri="{BB962C8B-B14F-4D97-AF65-F5344CB8AC3E}">
        <p14:creationId xmlns:p14="http://schemas.microsoft.com/office/powerpoint/2010/main" val="34414934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a:t>
            </a:r>
          </a:p>
        </p:txBody>
      </p:sp>
      <p:sp>
        <p:nvSpPr>
          <p:cNvPr id="4" name="Slide Number Placeholder 3"/>
          <p:cNvSpPr>
            <a:spLocks noGrp="1"/>
          </p:cNvSpPr>
          <p:nvPr>
            <p:ph type="sldNum" sz="quarter" idx="5"/>
          </p:nvPr>
        </p:nvSpPr>
        <p:spPr/>
        <p:txBody>
          <a:bodyPr/>
          <a:lstStyle/>
          <a:p>
            <a:fld id="{4EA752AA-A243-4EED-BBC7-6914E6F5DC5E}" type="slidenum">
              <a:rPr lang="en-US" smtClean="0"/>
              <a:t>10</a:t>
            </a:fld>
            <a:endParaRPr lang="en-US" dirty="0"/>
          </a:p>
        </p:txBody>
      </p:sp>
    </p:spTree>
    <p:extLst>
      <p:ext uri="{BB962C8B-B14F-4D97-AF65-F5344CB8AC3E}">
        <p14:creationId xmlns:p14="http://schemas.microsoft.com/office/powerpoint/2010/main" val="385109402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274320" y="2166365"/>
            <a:ext cx="8603674" cy="1643636"/>
          </a:xfrm>
        </p:spPr>
        <p:txBody>
          <a:bodyPr tIns="45720" bIns="45720" anchor="ctr">
            <a:normAutofit/>
          </a:bodyPr>
          <a:lstStyle>
            <a:lvl1pPr algn="ctr">
              <a:lnSpc>
                <a:spcPct val="80000"/>
              </a:lnSpc>
              <a:defRPr sz="4800" b="0" u="none" spc="151" baseline="0">
                <a:solidFill>
                  <a:schemeClr val="tx1"/>
                </a:solidFill>
                <a:latin typeface="Garamond" panose="02020404030301010803" pitchFamily="18" charset="0"/>
                <a:cs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1143000" y="3996259"/>
            <a:ext cx="6858000" cy="548640"/>
          </a:xfrm>
        </p:spPr>
        <p:txBody>
          <a:bodyPr>
            <a:normAutofit/>
          </a:bodyPr>
          <a:lstStyle>
            <a:lvl1pPr marL="0" indent="0" algn="ctr">
              <a:buNone/>
              <a:defRPr sz="2000">
                <a:solidFill>
                  <a:srgbClr val="1A75CF"/>
                </a:solidFill>
                <a:latin typeface="Franklin Gothic Book" panose="020B0503020102020204" pitchFamily="34" charset="0"/>
                <a:cs typeface="Segoe UI" panose="020B0502040204020203" pitchFamily="34" charset="0"/>
              </a:defRPr>
            </a:lvl1pPr>
            <a:lvl2pPr marL="457178" indent="0" algn="ctr">
              <a:buNone/>
              <a:defRPr sz="2000"/>
            </a:lvl2pPr>
            <a:lvl3pPr marL="914354" indent="0" algn="ctr">
              <a:buNone/>
              <a:defRPr sz="2000"/>
            </a:lvl3pPr>
            <a:lvl4pPr marL="1371532" indent="0" algn="ctr">
              <a:buNone/>
              <a:defRPr sz="2000"/>
            </a:lvl4pPr>
            <a:lvl5pPr marL="1828709" indent="0" algn="ctr">
              <a:buNone/>
              <a:defRPr sz="2000"/>
            </a:lvl5pPr>
            <a:lvl6pPr marL="2285886" indent="0" algn="ctr">
              <a:buNone/>
              <a:defRPr sz="2000"/>
            </a:lvl6pPr>
            <a:lvl7pPr marL="2743062" indent="0" algn="ctr">
              <a:buNone/>
              <a:defRPr sz="2000"/>
            </a:lvl7pPr>
            <a:lvl8pPr marL="3200240" indent="0" algn="ctr">
              <a:buNone/>
              <a:defRPr sz="2000"/>
            </a:lvl8pPr>
            <a:lvl9pPr marL="3657418" indent="0" algn="ctr">
              <a:buNone/>
              <a:defRPr sz="2000"/>
            </a:lvl9pPr>
          </a:lstStyle>
          <a:p>
            <a:r>
              <a:rPr lang="en-US" dirty="0"/>
              <a:t>Click to edit Master subtitle style</a:t>
            </a:r>
          </a:p>
        </p:txBody>
      </p:sp>
      <p:pic>
        <p:nvPicPr>
          <p:cNvPr id="6" name="Picture 6" descr="http://arkace.org/Resources/Pictures/dhs%20logo%20rectangle.png">
            <a:extLst>
              <a:ext uri="{FF2B5EF4-FFF2-40B4-BE49-F238E27FC236}">
                <a16:creationId xmlns:a16="http://schemas.microsoft.com/office/drawing/2014/main" id="{317255C1-5B7E-4536-A277-FC6332872E0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5776" y="6185975"/>
            <a:ext cx="3725381" cy="54864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FCD51022-5B58-4853-A87D-DA626702496D}"/>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125831" y="6117395"/>
            <a:ext cx="685800" cy="685800"/>
          </a:xfrm>
          <a:prstGeom prst="rect">
            <a:avLst/>
          </a:prstGeom>
        </p:spPr>
      </p:pic>
    </p:spTree>
    <p:extLst>
      <p:ext uri="{BB962C8B-B14F-4D97-AF65-F5344CB8AC3E}">
        <p14:creationId xmlns:p14="http://schemas.microsoft.com/office/powerpoint/2010/main" val="1673730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58859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1" y="4038600"/>
            <a:ext cx="9146751" cy="13716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00055" y="4114800"/>
            <a:ext cx="8111543" cy="1219200"/>
          </a:xfrm>
        </p:spPr>
        <p:txBody>
          <a:bodyPr anchor="ctr">
            <a:noAutofit/>
          </a:bodyPr>
          <a:lstStyle>
            <a:lvl1pPr algn="l">
              <a:lnSpc>
                <a:spcPct val="80000"/>
              </a:lnSpc>
              <a:defRPr sz="4000" b="0" u="none" spc="151" baseline="0">
                <a:solidFill>
                  <a:schemeClr val="bg1"/>
                </a:solidFill>
              </a:defRPr>
            </a:lvl1pPr>
          </a:lstStyle>
          <a:p>
            <a:r>
              <a:rPr lang="en-US" dirty="0"/>
              <a:t>Click to edit Master title style</a:t>
            </a:r>
          </a:p>
        </p:txBody>
      </p:sp>
      <p:pic>
        <p:nvPicPr>
          <p:cNvPr id="10" name="Picture 6" descr="http://arkace.org/Resources/Pictures/dhs%20logo%20rectangle.png">
            <a:extLst>
              <a:ext uri="{FF2B5EF4-FFF2-40B4-BE49-F238E27FC236}">
                <a16:creationId xmlns:a16="http://schemas.microsoft.com/office/drawing/2014/main" id="{7C416435-2A5C-45C2-B451-2583161AD868}"/>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32349" y="6369472"/>
            <a:ext cx="2559598" cy="37695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596E280C-E70C-4247-8737-C5EE33290007}"/>
              </a:ext>
            </a:extLst>
          </p:cNvPr>
          <p:cNvPicPr/>
          <p:nvPr userDrawn="1"/>
        </p:nvPicPr>
        <p:blipFill>
          <a:blip r:embed="rId3" cstate="print">
            <a:extLst>
              <a:ext uri="{28A0092B-C50C-407E-A947-70E740481C1C}">
                <a14:useLocalDpi xmlns:a14="http://schemas.microsoft.com/office/drawing/2010/main" val="0"/>
              </a:ext>
            </a:extLst>
          </a:blip>
          <a:stretch>
            <a:fillRect/>
          </a:stretch>
        </p:blipFill>
        <p:spPr>
          <a:xfrm>
            <a:off x="73075" y="6329349"/>
            <a:ext cx="457200" cy="457200"/>
          </a:xfrm>
          <a:prstGeom prst="rect">
            <a:avLst/>
          </a:prstGeom>
        </p:spPr>
      </p:pic>
    </p:spTree>
    <p:extLst>
      <p:ext uri="{BB962C8B-B14F-4D97-AF65-F5344CB8AC3E}">
        <p14:creationId xmlns:p14="http://schemas.microsoft.com/office/powerpoint/2010/main" val="269318217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172381"/>
            <a:ext cx="8419380" cy="11430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200" y="1692156"/>
            <a:ext cx="4114800" cy="4572000"/>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2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61780" y="1692156"/>
            <a:ext cx="4114800" cy="4572000"/>
          </a:xfrm>
        </p:spPr>
        <p:txBody>
          <a:bodyPr>
            <a:normAutofit/>
          </a:bodyPr>
          <a:lstStyle>
            <a:lvl1pPr>
              <a:defRPr sz="2000">
                <a:solidFill>
                  <a:schemeClr val="bg1"/>
                </a:solidFill>
              </a:defRPr>
            </a:lvl1pPr>
            <a:lvl2pPr>
              <a:defRPr sz="1800">
                <a:solidFill>
                  <a:schemeClr val="bg1"/>
                </a:solidFill>
              </a:defRPr>
            </a:lvl2pPr>
            <a:lvl3pPr>
              <a:defRPr sz="1600">
                <a:solidFill>
                  <a:schemeClr val="bg1"/>
                </a:solidFill>
              </a:defRPr>
            </a:lvl3pPr>
            <a:lvl4pPr>
              <a:defRPr sz="1400">
                <a:solidFill>
                  <a:schemeClr val="bg1"/>
                </a:solidFill>
              </a:defRPr>
            </a:lvl4pPr>
            <a:lvl5pPr>
              <a:defRPr sz="1200">
                <a:solidFill>
                  <a:schemeClr val="bg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775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457200" y="1397889"/>
            <a:ext cx="4114800" cy="457200"/>
          </a:xfrm>
        </p:spPr>
        <p:txBody>
          <a:bodyPr anchor="ctr">
            <a:normAutofit/>
          </a:bodyPr>
          <a:lstStyle>
            <a:lvl1pPr marL="0" indent="0" algn="ctr">
              <a:buNone/>
              <a:defRPr sz="2000" b="1">
                <a:solidFill>
                  <a:srgbClr val="1A75CF"/>
                </a:solidFill>
                <a:latin typeface="Segoe UI" panose="020B0502040204020203" pitchFamily="34" charset="0"/>
                <a:cs typeface="Segoe UI" panose="020B0502040204020203" pitchFamily="34" charset="0"/>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954714"/>
            <a:ext cx="4114800" cy="4343400"/>
          </a:xfrm>
        </p:spPr>
        <p:txBody>
          <a:bodyPr/>
          <a:lstStyle>
            <a:lvl1pPr>
              <a:defRPr sz="20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1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745257" y="1400265"/>
            <a:ext cx="4114800" cy="457200"/>
          </a:xfrm>
        </p:spPr>
        <p:txBody>
          <a:bodyPr anchor="ctr">
            <a:normAutofit/>
          </a:bodyPr>
          <a:lstStyle>
            <a:lvl1pPr marL="0" indent="0" algn="ctr">
              <a:buNone/>
              <a:defRPr sz="2000" b="1">
                <a:solidFill>
                  <a:srgbClr val="1A75CF"/>
                </a:solidFill>
                <a:latin typeface="Segoe UI" panose="020B0502040204020203" pitchFamily="34" charset="0"/>
                <a:cs typeface="Segoe UI" panose="020B0502040204020203" pitchFamily="34" charset="0"/>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5618" y="1954714"/>
            <a:ext cx="4114800" cy="4343400"/>
          </a:xfrm>
        </p:spPr>
        <p:txBody>
          <a:bodyPr/>
          <a:lstStyle>
            <a:lvl1pPr>
              <a:defRPr sz="2000">
                <a:solidFill>
                  <a:schemeClr val="bg1"/>
                </a:solidFill>
              </a:defRPr>
            </a:lvl1pPr>
            <a:lvl2pPr>
              <a:defRPr sz="1600">
                <a:solidFill>
                  <a:schemeClr val="bg1"/>
                </a:solidFill>
              </a:defRPr>
            </a:lvl2pPr>
            <a:lvl3pPr>
              <a:defRPr sz="1400">
                <a:solidFill>
                  <a:schemeClr val="bg1"/>
                </a:solidFill>
              </a:defRPr>
            </a:lvl3pPr>
            <a:lvl4pPr>
              <a:defRPr sz="1200">
                <a:solidFill>
                  <a:schemeClr val="bg1"/>
                </a:solidFill>
              </a:defRPr>
            </a:lvl4pPr>
            <a:lvl5pPr>
              <a:defRPr sz="11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819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404798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F5113E8E-D144-4CD8-8E49-B92B91D81C01}"/>
              </a:ext>
            </a:extLst>
          </p:cNvPr>
          <p:cNvSpPr/>
          <p:nvPr/>
        </p:nvSpPr>
        <p:spPr>
          <a:xfrm>
            <a:off x="8434699" y="6409161"/>
            <a:ext cx="457200" cy="4572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Slide Number Placeholder 2">
            <a:extLst>
              <a:ext uri="{FF2B5EF4-FFF2-40B4-BE49-F238E27FC236}">
                <a16:creationId xmlns:a16="http://schemas.microsoft.com/office/drawing/2014/main" id="{C47B1E02-2D24-4100-B67A-8FF4EB07A0E5}"/>
              </a:ext>
            </a:extLst>
          </p:cNvPr>
          <p:cNvSpPr txBox="1">
            <a:spLocks/>
          </p:cNvSpPr>
          <p:nvPr/>
        </p:nvSpPr>
        <p:spPr>
          <a:xfrm>
            <a:off x="8434700" y="6353180"/>
            <a:ext cx="457200" cy="504825"/>
          </a:xfrm>
          <a:prstGeom prst="rect">
            <a:avLst/>
          </a:prstGeom>
        </p:spPr>
        <p:txBody>
          <a:bodyPr anchor="ctr"/>
          <a:lstStyle>
            <a:defPPr>
              <a:defRPr lang="en-US"/>
            </a:defPPr>
            <a:lvl1pPr marL="0" algn="ctr" defTabSz="457200" rtl="0" eaLnBrk="1" latinLnBrk="0" hangingPunct="1">
              <a:defRPr sz="1600" b="1" kern="1200">
                <a:solidFill>
                  <a:schemeClr val="bg1"/>
                </a:solidFill>
                <a:latin typeface="Franklin Gothic Book" panose="020B0503020102020204" pitchFamily="34" charset="0"/>
                <a:ea typeface="+mn-ea"/>
                <a:cs typeface="Segoe UI" panose="020B0502040204020203"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189" rtl="0" eaLnBrk="1" fontAlgn="auto" latinLnBrk="0" hangingPunct="1">
              <a:lnSpc>
                <a:spcPct val="100000"/>
              </a:lnSpc>
              <a:spcBef>
                <a:spcPts val="0"/>
              </a:spcBef>
              <a:spcAft>
                <a:spcPts val="0"/>
              </a:spcAft>
              <a:buClrTx/>
              <a:buSzTx/>
              <a:buFontTx/>
              <a:buNone/>
              <a:tabLst/>
              <a:defRPr/>
            </a:pPr>
            <a:fld id="{76405B2F-9A33-48AB-B296-5C7AB402F261}" type="slidenum">
              <a:rPr kumimoji="0" lang="en-US" sz="1600" b="1" i="0" u="none" strike="noStrike" kern="1200" cap="none" spc="0" normalizeH="0" baseline="0" noProof="0" smtClean="0">
                <a:ln>
                  <a:noFill/>
                </a:ln>
                <a:solidFill>
                  <a:srgbClr val="FFFFFF"/>
                </a:solidFill>
                <a:effectLst/>
                <a:uLnTx/>
                <a:uFillTx/>
                <a:latin typeface="Franklin Gothic Book" panose="020B0503020102020204" pitchFamily="34" charset="0"/>
                <a:ea typeface="+mn-ea"/>
                <a:cs typeface="Segoe UI" panose="020B0502040204020203" pitchFamily="34" charset="0"/>
              </a:rPr>
              <a:pPr marL="0" marR="0" lvl="0" indent="0" algn="ctr" defTabSz="457189" rtl="0" eaLnBrk="1" fontAlgn="auto" latinLnBrk="0" hangingPunct="1">
                <a:lnSpc>
                  <a:spcPct val="100000"/>
                </a:lnSpc>
                <a:spcBef>
                  <a:spcPts val="0"/>
                </a:spcBef>
                <a:spcAft>
                  <a:spcPts val="0"/>
                </a:spcAft>
                <a:buClrTx/>
                <a:buSzTx/>
                <a:buFontTx/>
                <a:buNone/>
                <a:tabLst/>
                <a:defRPr/>
              </a:pPr>
              <a:t>‹#›</a:t>
            </a:fld>
            <a:endParaRPr kumimoji="0" lang="en-US" sz="1600" b="1"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Segoe UI" panose="020B0502040204020203" pitchFamily="34" charset="0"/>
            </a:endParaRPr>
          </a:p>
        </p:txBody>
      </p:sp>
      <p:pic>
        <p:nvPicPr>
          <p:cNvPr id="5" name="Picture 6" descr="http://arkace.org/Resources/Pictures/dhs%20logo%20rectangle.png">
            <a:extLst>
              <a:ext uri="{FF2B5EF4-FFF2-40B4-BE49-F238E27FC236}">
                <a16:creationId xmlns:a16="http://schemas.microsoft.com/office/drawing/2014/main" id="{ACF1BC92-3C50-450D-B56B-F76DDFF0307E}"/>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711" y="6409595"/>
            <a:ext cx="2559598" cy="3769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9981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457200" y="1544128"/>
            <a:ext cx="5257800" cy="4572000"/>
          </a:xfrm>
        </p:spPr>
        <p:txBody>
          <a:bodyPr>
            <a:normAutofit/>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400">
                <a:solidFill>
                  <a:schemeClr val="bg1"/>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127218" y="1544128"/>
            <a:ext cx="2743200" cy="3657600"/>
          </a:xfrm>
        </p:spPr>
        <p:txBody>
          <a:bodyPr>
            <a:normAutofit/>
          </a:bodyPr>
          <a:lstStyle>
            <a:lvl1pPr marL="0" indent="0">
              <a:lnSpc>
                <a:spcPct val="95000"/>
              </a:lnSpc>
              <a:buNone/>
              <a:defRPr sz="1800">
                <a:solidFill>
                  <a:schemeClr val="bg1"/>
                </a:solidFill>
              </a:defRPr>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a:t>Click to edit Master text styles</a:t>
            </a:r>
          </a:p>
        </p:txBody>
      </p:sp>
    </p:spTree>
    <p:extLst>
      <p:ext uri="{BB962C8B-B14F-4D97-AF65-F5344CB8AC3E}">
        <p14:creationId xmlns:p14="http://schemas.microsoft.com/office/powerpoint/2010/main" val="1155484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457204" y="1600200"/>
            <a:ext cx="5257800" cy="4118127"/>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r>
              <a:rPr lang="en-US" dirty="0"/>
              <a:t>Click icon to add picture</a:t>
            </a:r>
          </a:p>
        </p:txBody>
      </p:sp>
      <p:sp>
        <p:nvSpPr>
          <p:cNvPr id="4" name="Text Placeholder 3"/>
          <p:cNvSpPr>
            <a:spLocks noGrp="1"/>
          </p:cNvSpPr>
          <p:nvPr>
            <p:ph type="body" sz="half" idx="2"/>
          </p:nvPr>
        </p:nvSpPr>
        <p:spPr>
          <a:xfrm>
            <a:off x="6127218" y="1600200"/>
            <a:ext cx="2743200" cy="3657600"/>
          </a:xfrm>
        </p:spPr>
        <p:txBody>
          <a:bodyPr>
            <a:normAutofit/>
          </a:bodyPr>
          <a:lstStyle>
            <a:lvl1pPr marL="0" indent="0">
              <a:lnSpc>
                <a:spcPct val="95000"/>
              </a:lnSpc>
              <a:buNone/>
              <a:defRPr sz="18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a:t>Click to edit Master text styles</a:t>
            </a:r>
          </a:p>
        </p:txBody>
      </p:sp>
    </p:spTree>
    <p:extLst>
      <p:ext uri="{BB962C8B-B14F-4D97-AF65-F5344CB8AC3E}">
        <p14:creationId xmlns:p14="http://schemas.microsoft.com/office/powerpoint/2010/main" val="861489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p:nvSpPr>
        <p:spPr>
          <a:xfrm>
            <a:off x="363" y="176109"/>
            <a:ext cx="9143638" cy="11430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457204" y="176110"/>
            <a:ext cx="8413214" cy="1143000"/>
          </a:xfrm>
          <a:prstGeom prst="rect">
            <a:avLst/>
          </a:prstGeom>
        </p:spPr>
        <p:txBody>
          <a:bodyPr vert="horz" lIns="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4" y="1552754"/>
            <a:ext cx="8413214" cy="45720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Rectangle 14">
            <a:extLst>
              <a:ext uri="{FF2B5EF4-FFF2-40B4-BE49-F238E27FC236}">
                <a16:creationId xmlns:a16="http://schemas.microsoft.com/office/drawing/2014/main" id="{D40B0E20-C84F-43FE-9A7E-C7B380AB47AB}"/>
              </a:ext>
            </a:extLst>
          </p:cNvPr>
          <p:cNvSpPr/>
          <p:nvPr/>
        </p:nvSpPr>
        <p:spPr>
          <a:xfrm>
            <a:off x="8417607" y="6411813"/>
            <a:ext cx="457200" cy="457200"/>
          </a:xfrm>
          <a:prstGeom prst="rect">
            <a:avLst/>
          </a:prstGeom>
          <a:solidFill>
            <a:srgbClr val="1A7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p>
        </p:txBody>
      </p:sp>
      <p:sp>
        <p:nvSpPr>
          <p:cNvPr id="9" name="Slide Number Placeholder 2">
            <a:extLst>
              <a:ext uri="{FF2B5EF4-FFF2-40B4-BE49-F238E27FC236}">
                <a16:creationId xmlns:a16="http://schemas.microsoft.com/office/drawing/2014/main" id="{5E330B65-6215-4249-878A-88DE78C8DDFE}"/>
              </a:ext>
            </a:extLst>
          </p:cNvPr>
          <p:cNvSpPr txBox="1">
            <a:spLocks/>
          </p:cNvSpPr>
          <p:nvPr/>
        </p:nvSpPr>
        <p:spPr>
          <a:xfrm>
            <a:off x="8413218" y="6353180"/>
            <a:ext cx="457200" cy="504825"/>
          </a:xfrm>
          <a:prstGeom prst="rect">
            <a:avLst/>
          </a:prstGeom>
        </p:spPr>
        <p:txBody>
          <a:bodyPr anchor="ctr"/>
          <a:lstStyle>
            <a:defPPr>
              <a:defRPr lang="en-US"/>
            </a:defPPr>
            <a:lvl1pPr marL="0" algn="ctr" defTabSz="457200" rtl="0" eaLnBrk="1" latinLnBrk="0" hangingPunct="1">
              <a:defRPr sz="1600" b="1" kern="1200">
                <a:solidFill>
                  <a:schemeClr val="bg1"/>
                </a:solidFill>
                <a:latin typeface="Franklin Gothic Book" panose="020B0503020102020204" pitchFamily="34" charset="0"/>
                <a:ea typeface="+mn-ea"/>
                <a:cs typeface="Segoe UI" panose="020B0502040204020203"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189" rtl="0" eaLnBrk="1" fontAlgn="auto" latinLnBrk="0" hangingPunct="1">
              <a:lnSpc>
                <a:spcPct val="100000"/>
              </a:lnSpc>
              <a:spcBef>
                <a:spcPts val="0"/>
              </a:spcBef>
              <a:spcAft>
                <a:spcPts val="0"/>
              </a:spcAft>
              <a:buClrTx/>
              <a:buSzTx/>
              <a:buFontTx/>
              <a:buNone/>
              <a:tabLst/>
              <a:defRPr/>
            </a:pPr>
            <a:fld id="{76405B2F-9A33-48AB-B296-5C7AB402F261}" type="slidenum">
              <a:rPr kumimoji="0" lang="en-US" sz="1600" b="1" i="0" u="none" strike="noStrike" kern="1200" cap="none" spc="0" normalizeH="0" baseline="0" noProof="0" smtClean="0">
                <a:ln>
                  <a:noFill/>
                </a:ln>
                <a:solidFill>
                  <a:srgbClr val="FFFFFF"/>
                </a:solidFill>
                <a:effectLst/>
                <a:uLnTx/>
                <a:uFillTx/>
                <a:latin typeface="Franklin Gothic Book" panose="020B0503020102020204" pitchFamily="34" charset="0"/>
                <a:ea typeface="+mn-ea"/>
                <a:cs typeface="Segoe UI" panose="020B0502040204020203" pitchFamily="34" charset="0"/>
              </a:rPr>
              <a:pPr marL="0" marR="0" lvl="0" indent="0" algn="ctr" defTabSz="457189" rtl="0" eaLnBrk="1" fontAlgn="auto" latinLnBrk="0" hangingPunct="1">
                <a:lnSpc>
                  <a:spcPct val="100000"/>
                </a:lnSpc>
                <a:spcBef>
                  <a:spcPts val="0"/>
                </a:spcBef>
                <a:spcAft>
                  <a:spcPts val="0"/>
                </a:spcAft>
                <a:buClrTx/>
                <a:buSzTx/>
                <a:buFontTx/>
                <a:buNone/>
                <a:tabLst/>
                <a:defRPr/>
              </a:pPr>
              <a:t>‹#›</a:t>
            </a:fld>
            <a:endParaRPr kumimoji="0" lang="en-US" sz="1600" b="1" i="0" u="none" strike="noStrike" kern="1200" cap="none" spc="0" normalizeH="0" baseline="0" noProof="0" dirty="0">
              <a:ln>
                <a:noFill/>
              </a:ln>
              <a:solidFill>
                <a:srgbClr val="FFFFFF"/>
              </a:solidFill>
              <a:effectLst/>
              <a:uLnTx/>
              <a:uFillTx/>
              <a:latin typeface="Franklin Gothic Book" panose="020B0503020102020204" pitchFamily="34" charset="0"/>
              <a:ea typeface="+mn-ea"/>
              <a:cs typeface="Segoe UI" panose="020B0502040204020203" pitchFamily="34" charset="0"/>
            </a:endParaRPr>
          </a:p>
        </p:txBody>
      </p:sp>
      <p:pic>
        <p:nvPicPr>
          <p:cNvPr id="8" name="Picture 6" descr="http://arkace.org/Resources/Pictures/dhs%20logo%20rectangle.png">
            <a:extLst>
              <a:ext uri="{FF2B5EF4-FFF2-40B4-BE49-F238E27FC236}">
                <a16:creationId xmlns:a16="http://schemas.microsoft.com/office/drawing/2014/main" id="{9C112665-0CB7-4CE4-AFD4-E61D2EE74339}"/>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32349" y="6369472"/>
            <a:ext cx="2559598" cy="376954"/>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8B33735C-3E97-4040-A66C-8E467CCE87CA}"/>
              </a:ext>
            </a:extLst>
          </p:cNvPr>
          <p:cNvPicPr/>
          <p:nvPr userDrawn="1"/>
        </p:nvPicPr>
        <p:blipFill>
          <a:blip r:embed="rId12" cstate="print">
            <a:extLst>
              <a:ext uri="{28A0092B-C50C-407E-A947-70E740481C1C}">
                <a14:useLocalDpi xmlns:a14="http://schemas.microsoft.com/office/drawing/2010/main" val="0"/>
              </a:ext>
            </a:extLst>
          </a:blip>
          <a:stretch>
            <a:fillRect/>
          </a:stretch>
        </p:blipFill>
        <p:spPr>
          <a:xfrm>
            <a:off x="73075" y="6329349"/>
            <a:ext cx="457200" cy="457200"/>
          </a:xfrm>
          <a:prstGeom prst="rect">
            <a:avLst/>
          </a:prstGeom>
        </p:spPr>
      </p:pic>
    </p:spTree>
    <p:extLst>
      <p:ext uri="{BB962C8B-B14F-4D97-AF65-F5344CB8AC3E}">
        <p14:creationId xmlns:p14="http://schemas.microsoft.com/office/powerpoint/2010/main" val="463931691"/>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Lst>
  <p:hf sldNum="0" hdr="0" dt="0"/>
  <p:txStyles>
    <p:titleStyle>
      <a:lvl1pPr algn="l" defTabSz="914354" rtl="0" eaLnBrk="1" latinLnBrk="0" hangingPunct="1">
        <a:lnSpc>
          <a:spcPct val="85000"/>
        </a:lnSpc>
        <a:spcBef>
          <a:spcPct val="0"/>
        </a:spcBef>
        <a:buNone/>
        <a:defRPr sz="2400" b="1" u="sng" kern="1200" cap="none" baseline="0">
          <a:solidFill>
            <a:schemeClr val="tx1"/>
          </a:solidFill>
          <a:latin typeface="Garamond" panose="02020404030301010803" pitchFamily="18" charset="0"/>
          <a:ea typeface="+mj-ea"/>
          <a:cs typeface="Segoe UI" panose="020B0502040204020203" pitchFamily="34" charset="0"/>
        </a:defRPr>
      </a:lvl1pPr>
    </p:titleStyle>
    <p:bodyStyle>
      <a:lvl1pPr marL="182870" indent="-182870" algn="l" defTabSz="914354" rtl="0" eaLnBrk="1" latinLnBrk="0" hangingPunct="1">
        <a:lnSpc>
          <a:spcPct val="90000"/>
        </a:lnSpc>
        <a:spcBef>
          <a:spcPts val="1200"/>
        </a:spcBef>
        <a:spcAft>
          <a:spcPts val="200"/>
        </a:spcAft>
        <a:buClr>
          <a:srgbClr val="1A75CF"/>
        </a:buClr>
        <a:buFont typeface="Wingdings" panose="05000000000000000000" pitchFamily="2" charset="2"/>
        <a:buChar char="§"/>
        <a:defRPr sz="2000" kern="1200">
          <a:solidFill>
            <a:schemeClr val="bg1"/>
          </a:solidFill>
          <a:latin typeface="Franklin Gothic Book" panose="020B0503020102020204" pitchFamily="34" charset="0"/>
          <a:ea typeface="+mn-ea"/>
          <a:cs typeface="Segoe UI" panose="020B0502040204020203" pitchFamily="34" charset="0"/>
        </a:defRPr>
      </a:lvl1pPr>
      <a:lvl2pPr marL="411460" indent="-182870" algn="l" defTabSz="914354" rtl="0" eaLnBrk="1" latinLnBrk="0" hangingPunct="1">
        <a:lnSpc>
          <a:spcPct val="90000"/>
        </a:lnSpc>
        <a:spcBef>
          <a:spcPts val="200"/>
        </a:spcBef>
        <a:spcAft>
          <a:spcPts val="400"/>
        </a:spcAft>
        <a:buClr>
          <a:srgbClr val="1A75CF"/>
        </a:buClr>
        <a:buFont typeface="Arial" panose="020B0604020202020204" pitchFamily="34" charset="0"/>
        <a:buChar char="•"/>
        <a:defRPr sz="1600" kern="1200">
          <a:solidFill>
            <a:schemeClr val="bg1"/>
          </a:solidFill>
          <a:latin typeface="Franklin Gothic Book" panose="020B0503020102020204" pitchFamily="34" charset="0"/>
          <a:ea typeface="+mn-ea"/>
          <a:cs typeface="Segoe UI" panose="020B0502040204020203" pitchFamily="34" charset="0"/>
        </a:defRPr>
      </a:lvl2pPr>
      <a:lvl3pPr marL="640048" indent="-182870" algn="l" defTabSz="914354" rtl="0" eaLnBrk="1" latinLnBrk="0" hangingPunct="1">
        <a:lnSpc>
          <a:spcPct val="90000"/>
        </a:lnSpc>
        <a:spcBef>
          <a:spcPts val="200"/>
        </a:spcBef>
        <a:spcAft>
          <a:spcPts val="400"/>
        </a:spcAft>
        <a:buClr>
          <a:srgbClr val="1A75CF"/>
        </a:buClr>
        <a:buFont typeface="Courier New" panose="02070309020205020404" pitchFamily="49" charset="0"/>
        <a:buChar char="o"/>
        <a:defRPr sz="1400" kern="1200">
          <a:solidFill>
            <a:schemeClr val="bg1"/>
          </a:solidFill>
          <a:latin typeface="Franklin Gothic Book" panose="020B0503020102020204" pitchFamily="34" charset="0"/>
          <a:ea typeface="+mn-ea"/>
          <a:cs typeface="Segoe UI" panose="020B0502040204020203" pitchFamily="34" charset="0"/>
        </a:defRPr>
      </a:lvl3pPr>
      <a:lvl4pPr marL="868637" indent="-182870" algn="l" defTabSz="914354" rtl="0" eaLnBrk="1" latinLnBrk="0" hangingPunct="1">
        <a:lnSpc>
          <a:spcPct val="90000"/>
        </a:lnSpc>
        <a:spcBef>
          <a:spcPts val="200"/>
        </a:spcBef>
        <a:spcAft>
          <a:spcPts val="400"/>
        </a:spcAft>
        <a:buClr>
          <a:srgbClr val="1A75CF"/>
        </a:buClr>
        <a:buFont typeface="Wingdings" panose="05000000000000000000" pitchFamily="2" charset="2"/>
        <a:buChar char="Ø"/>
        <a:defRPr sz="1200" kern="1200">
          <a:solidFill>
            <a:schemeClr val="bg1"/>
          </a:solidFill>
          <a:latin typeface="Franklin Gothic Book" panose="020B0503020102020204" pitchFamily="34" charset="0"/>
          <a:ea typeface="+mn-ea"/>
          <a:cs typeface="Segoe UI" panose="020B0502040204020203" pitchFamily="34" charset="0"/>
        </a:defRPr>
      </a:lvl4pPr>
      <a:lvl5pPr marL="1097226" indent="-182870" algn="l" defTabSz="914354" rtl="0" eaLnBrk="1" latinLnBrk="0" hangingPunct="1">
        <a:lnSpc>
          <a:spcPct val="90000"/>
        </a:lnSpc>
        <a:spcBef>
          <a:spcPts val="200"/>
        </a:spcBef>
        <a:spcAft>
          <a:spcPts val="400"/>
        </a:spcAft>
        <a:buClr>
          <a:srgbClr val="1A75CF"/>
        </a:buClr>
        <a:buFont typeface="Wingdings" panose="05000000000000000000" pitchFamily="2" charset="2"/>
        <a:buChar char="v"/>
        <a:defRPr sz="1100" kern="1200">
          <a:solidFill>
            <a:schemeClr val="bg1"/>
          </a:solidFill>
          <a:latin typeface="Franklin Gothic Book" panose="020B0503020102020204" pitchFamily="34" charset="0"/>
          <a:ea typeface="+mn-ea"/>
          <a:cs typeface="Segoe UI" panose="020B0502040204020203" pitchFamily="34" charset="0"/>
        </a:defRPr>
      </a:lvl5pPr>
      <a:lvl6pPr marL="1284536"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726"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8918"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110" indent="-228589" algn="l" defTabSz="914354"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humanservices.arkansas.gov/divisions-shared-services/medical-services/healthcare-programs/tefra/tefra-important-phone-number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3" Type="http://schemas.openxmlformats.org/officeDocument/2006/relationships/hyperlink" Target="mailto:hilton.taylor@dhs.Arkansas.gov"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hilton.taylor@dhs.Arkansas.gov"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659FD8B-8CF8-4448-A5DC-DA851CEB0F77}"/>
              </a:ext>
            </a:extLst>
          </p:cNvPr>
          <p:cNvSpPr>
            <a:spLocks noGrp="1"/>
          </p:cNvSpPr>
          <p:nvPr>
            <p:ph type="ctrTitle"/>
          </p:nvPr>
        </p:nvSpPr>
        <p:spPr/>
        <p:txBody>
          <a:bodyPr/>
          <a:lstStyle/>
          <a:p>
            <a:pPr>
              <a:lnSpc>
                <a:spcPct val="100000"/>
              </a:lnSpc>
            </a:pPr>
            <a:r>
              <a:rPr lang="en-US" b="1" dirty="0">
                <a:latin typeface="Noto Sans" panose="020B0502040504020204" pitchFamily="34" charset="0"/>
                <a:ea typeface="Noto Sans" panose="020B0502040504020204" pitchFamily="34" charset="0"/>
                <a:cs typeface="Noto Sans" panose="020B0502040504020204" pitchFamily="34" charset="0"/>
              </a:rPr>
              <a:t>TEFRA: </a:t>
            </a:r>
            <a:br>
              <a:rPr lang="en-US" b="1" dirty="0">
                <a:latin typeface="Noto Sans" panose="020B0502040504020204" pitchFamily="34" charset="0"/>
                <a:ea typeface="Noto Sans" panose="020B0502040504020204" pitchFamily="34" charset="0"/>
                <a:cs typeface="Noto Sans" panose="020B0502040504020204" pitchFamily="34" charset="0"/>
              </a:rPr>
            </a:br>
            <a:r>
              <a:rPr lang="en-US" b="1" dirty="0">
                <a:latin typeface="Noto Sans" panose="020B0502040504020204" pitchFamily="34" charset="0"/>
                <a:ea typeface="Noto Sans" panose="020B0502040504020204" pitchFamily="34" charset="0"/>
                <a:cs typeface="Noto Sans" panose="020B0502040504020204" pitchFamily="34" charset="0"/>
              </a:rPr>
              <a:t>Annual Public Forum</a:t>
            </a:r>
          </a:p>
        </p:txBody>
      </p:sp>
      <p:sp>
        <p:nvSpPr>
          <p:cNvPr id="5" name="Footer Placeholder 5">
            <a:extLst>
              <a:ext uri="{FF2B5EF4-FFF2-40B4-BE49-F238E27FC236}">
                <a16:creationId xmlns:a16="http://schemas.microsoft.com/office/drawing/2014/main" id="{318D8106-6F1A-4A94-B23F-FC0F21EEE6B9}"/>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735084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0" y="0"/>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dirty="0">
                <a:latin typeface="Noto Sans" panose="020B0502040504020204" pitchFamily="34" charset="0"/>
                <a:ea typeface="Noto Sans" panose="020B0502040504020204" pitchFamily="34" charset="0"/>
                <a:cs typeface="Noto Sans" panose="020B0502040504020204" pitchFamily="34" charset="0"/>
              </a:rPr>
              <a:t>2020</a:t>
            </a:r>
            <a:r>
              <a:rPr lang="en-US" sz="3200" dirty="0">
                <a:latin typeface="Nunito Sans" pitchFamily="2" charset="0"/>
              </a:rPr>
              <a:t> TERFRA Enrollment Summary</a:t>
            </a:r>
            <a:endParaRPr lang="en-US" sz="32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03261" y="1571296"/>
            <a:ext cx="8654924" cy="4711218"/>
          </a:xfrm>
          <a:prstGeom prst="rect">
            <a:avLst/>
          </a:prstGeom>
          <a:noFill/>
        </p:spPr>
        <p:txBody>
          <a:bodyPr wrap="square" lIns="0" tIns="0" rtlCol="0">
            <a:noAutofit/>
          </a:bodyPr>
          <a:lstStyle/>
          <a:p>
            <a:pPr marL="0" indent="0" algn="ctr">
              <a:buNone/>
            </a:pPr>
            <a:endParaRPr lang="en-US" sz="3600" dirty="0">
              <a:solidFill>
                <a:schemeClr val="bg1"/>
              </a:solidFill>
            </a:endParaRPr>
          </a:p>
          <a:p>
            <a:pPr marL="0" indent="0" algn="ctr">
              <a:buNone/>
            </a:pPr>
            <a:r>
              <a:rPr lang="en-US" sz="3600" dirty="0">
                <a:solidFill>
                  <a:schemeClr val="bg1"/>
                </a:solidFill>
              </a:rPr>
              <a:t>In 2020, there were a total of </a:t>
            </a:r>
          </a:p>
          <a:p>
            <a:pPr marL="0" indent="0" algn="ctr">
              <a:buNone/>
            </a:pPr>
            <a:r>
              <a:rPr lang="en-US" sz="4400" b="1" dirty="0">
                <a:solidFill>
                  <a:srgbClr val="FF0000"/>
                </a:solidFill>
              </a:rPr>
              <a:t>6,155</a:t>
            </a:r>
            <a:r>
              <a:rPr lang="en-US" sz="3600" dirty="0">
                <a:solidFill>
                  <a:schemeClr val="bg1"/>
                </a:solidFill>
              </a:rPr>
              <a:t> TEFRA Enrollees.</a:t>
            </a:r>
          </a:p>
          <a:p>
            <a:pPr defTabSz="685800">
              <a:lnSpc>
                <a:spcPct val="90000"/>
              </a:lnSpc>
              <a:spcAft>
                <a:spcPts val="600"/>
              </a:spcAft>
            </a:pPr>
            <a:endParaRPr lang="en-US" sz="1200" dirty="0">
              <a:solidFill>
                <a:schemeClr val="bg1"/>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CD2AC0F8-3057-4384-B6B5-D94BD161963E}"/>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3424227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8226"/>
            <a:ext cx="9144004" cy="1339315"/>
            <a:chOff x="-2" y="-343"/>
            <a:chExt cx="9144004" cy="133931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400388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dirty="0">
                <a:solidFill>
                  <a:srgbClr val="FFFFFF"/>
                </a:solidFill>
                <a:latin typeface="Noto Sans" panose="020B0502040504020204" pitchFamily="34" charset="0"/>
                <a:ea typeface="Noto Sans" panose="020B0502040504020204" pitchFamily="34" charset="0"/>
                <a:cs typeface="Noto Sans" panose="020B0502040504020204" pitchFamily="34" charset="0"/>
              </a:rPr>
              <a:t>Health Care Quality, Outcomes and Access</a:t>
            </a:r>
            <a:endParaRPr lang="en-US" sz="3200" b="1" dirty="0">
              <a:solidFill>
                <a:prstClr val="white"/>
              </a:solidFill>
              <a:latin typeface="Noto Sans" panose="020B0502040504020204" pitchFamily="34" charset="0"/>
              <a:ea typeface="Noto Sans" panose="020B0502040504020204" pitchFamily="34" charset="0"/>
              <a:cs typeface="Noto Sans" panose="020B0502040504020204" pitchFamily="34" charset="0"/>
            </a:endParaRPr>
          </a:p>
        </p:txBody>
      </p:sp>
      <p:sp>
        <p:nvSpPr>
          <p:cNvPr id="10" name="Content Placeholder 2">
            <a:extLst>
              <a:ext uri="{FF2B5EF4-FFF2-40B4-BE49-F238E27FC236}">
                <a16:creationId xmlns:a16="http://schemas.microsoft.com/office/drawing/2014/main" id="{A1C53A47-B9DE-4EDE-9F59-EE0A3D15FF3D}"/>
              </a:ext>
            </a:extLst>
          </p:cNvPr>
          <p:cNvSpPr>
            <a:spLocks noGrp="1"/>
          </p:cNvSpPr>
          <p:nvPr>
            <p:ph idx="1"/>
          </p:nvPr>
        </p:nvSpPr>
        <p:spPr>
          <a:xfrm>
            <a:off x="472450" y="1331090"/>
            <a:ext cx="8468591" cy="2937962"/>
          </a:xfrm>
        </p:spPr>
        <p:txBody>
          <a:bodyPr anchor="t">
            <a:normAutofit/>
          </a:bodyPr>
          <a:lstStyle/>
          <a:p>
            <a:r>
              <a:rPr lang="en-US" sz="3200" dirty="0">
                <a:effectLst/>
                <a:latin typeface="Cambria" panose="02040503050406030204" pitchFamily="18" charset="0"/>
                <a:ea typeface="Times New Roman" panose="02020603050405020304" pitchFamily="18" charset="0"/>
                <a:cs typeface="Myriad Pro Light"/>
              </a:rPr>
              <a:t>Participants were asked to rate their satisfaction with the following on a scale from 0 (“worst possible”) to 10 (“best possible”). </a:t>
            </a:r>
            <a:endParaRPr lang="en-US" sz="4000" dirty="0"/>
          </a:p>
        </p:txBody>
      </p:sp>
      <p:pic>
        <p:nvPicPr>
          <p:cNvPr id="11" name="Picture 10">
            <a:extLst>
              <a:ext uri="{FF2B5EF4-FFF2-40B4-BE49-F238E27FC236}">
                <a16:creationId xmlns:a16="http://schemas.microsoft.com/office/drawing/2014/main" id="{F5896F28-BFEA-43BF-B523-6787AF061388}"/>
              </a:ext>
            </a:extLst>
          </p:cNvPr>
          <p:cNvPicPr/>
          <p:nvPr/>
        </p:nvPicPr>
        <p:blipFill>
          <a:blip r:embed="rId3"/>
          <a:stretch>
            <a:fillRect/>
          </a:stretch>
        </p:blipFill>
        <p:spPr>
          <a:xfrm>
            <a:off x="1715896" y="2960875"/>
            <a:ext cx="5524500" cy="2566035"/>
          </a:xfrm>
          <a:prstGeom prst="rect">
            <a:avLst/>
          </a:prstGeom>
        </p:spPr>
      </p:pic>
      <p:sp>
        <p:nvSpPr>
          <p:cNvPr id="12" name="Footer Placeholder 5">
            <a:extLst>
              <a:ext uri="{FF2B5EF4-FFF2-40B4-BE49-F238E27FC236}">
                <a16:creationId xmlns:a16="http://schemas.microsoft.com/office/drawing/2014/main" id="{9792B903-A5F9-4744-855A-3E2F6F8E98C0}"/>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317434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7476D-EB91-4C6D-8F43-24BF7DC625E7}"/>
              </a:ext>
            </a:extLst>
          </p:cNvPr>
          <p:cNvSpPr>
            <a:spLocks noGrp="1"/>
          </p:cNvSpPr>
          <p:nvPr>
            <p:ph type="title"/>
          </p:nvPr>
        </p:nvSpPr>
        <p:spPr/>
        <p:txBody>
          <a:bodyPr>
            <a:normAutofit/>
          </a:bodyPr>
          <a:lstStyle/>
          <a:p>
            <a:pPr algn="ctr"/>
            <a:r>
              <a:rPr lang="en-US" sz="6000" u="none" dirty="0">
                <a:solidFill>
                  <a:srgbClr val="FFFFFF"/>
                </a:solidFill>
              </a:rPr>
              <a:t>TEFRA Changes</a:t>
            </a:r>
            <a:endParaRPr lang="en-US" sz="6000" u="none" dirty="0"/>
          </a:p>
        </p:txBody>
      </p:sp>
      <p:sp>
        <p:nvSpPr>
          <p:cNvPr id="3" name="Content Placeholder 2">
            <a:extLst>
              <a:ext uri="{FF2B5EF4-FFF2-40B4-BE49-F238E27FC236}">
                <a16:creationId xmlns:a16="http://schemas.microsoft.com/office/drawing/2014/main" id="{52D63FAC-0339-4708-BA16-9DDD08839B83}"/>
              </a:ext>
            </a:extLst>
          </p:cNvPr>
          <p:cNvSpPr>
            <a:spLocks noGrp="1"/>
          </p:cNvSpPr>
          <p:nvPr>
            <p:ph idx="1"/>
          </p:nvPr>
        </p:nvSpPr>
        <p:spPr/>
        <p:txBody>
          <a:bodyPr>
            <a:normAutofit/>
          </a:bodyPr>
          <a:lstStyle/>
          <a:p>
            <a:pPr marL="342900" marR="0" lvl="0" indent="-342900">
              <a:spcBef>
                <a:spcPts val="0"/>
              </a:spcBef>
              <a:spcAft>
                <a:spcPts val="0"/>
              </a:spcAft>
              <a:buFont typeface="Symbol" panose="05050102010706020507" pitchFamily="18" charset="2"/>
              <a:buChar char=""/>
            </a:pPr>
            <a:r>
              <a:rPr lang="en-US" sz="2200" dirty="0">
                <a:effectLst/>
                <a:latin typeface="Segoe UI" panose="020B0502040204020203" pitchFamily="34" charset="0"/>
                <a:ea typeface="Times New Roman" panose="02020603050405020304" pitchFamily="18" charset="0"/>
              </a:rPr>
              <a:t>Reduced the initial TEFRA payment requirement from two months to one month of premium.</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latin typeface="Segoe UI" panose="020B0502040204020203" pitchFamily="34" charset="0"/>
                <a:ea typeface="Times New Roman" panose="02020603050405020304" pitchFamily="18" charset="0"/>
              </a:rPr>
              <a:t>Removed the quarterly invoicing option/process and require all invoices to be monthly.</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latin typeface="Segoe UI" panose="020B0502040204020203" pitchFamily="34" charset="0"/>
                <a:ea typeface="Times New Roman" panose="02020603050405020304" pitchFamily="18" charset="0"/>
              </a:rPr>
              <a:t>Updated invoices and notices to include additional contact</a:t>
            </a:r>
            <a:r>
              <a:rPr lang="en-US" sz="2200" dirty="0">
                <a:latin typeface="Segoe UI" panose="020B0502040204020203" pitchFamily="34" charset="0"/>
                <a:ea typeface="Times New Roman" panose="02020603050405020304" pitchFamily="18" charset="0"/>
              </a:rPr>
              <a:t> information</a:t>
            </a:r>
            <a:r>
              <a:rPr lang="en-US" sz="2200" dirty="0">
                <a:effectLst/>
                <a:latin typeface="Segoe UI" panose="020B0502040204020203" pitchFamily="34" charset="0"/>
                <a:ea typeface="Times New Roman" panose="02020603050405020304" pitchFamily="18" charset="0"/>
              </a:rPr>
              <a:t>.</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latin typeface="Segoe UI" panose="020B0502040204020203" pitchFamily="34" charset="0"/>
                <a:ea typeface="Times New Roman" panose="02020603050405020304" pitchFamily="18" charset="0"/>
              </a:rPr>
              <a:t>Distributed</a:t>
            </a:r>
            <a:r>
              <a:rPr lang="en-US" sz="2200" dirty="0">
                <a:effectLst/>
                <a:latin typeface="Segoe UI" panose="020B0502040204020203" pitchFamily="34" charset="0"/>
                <a:ea typeface="Times New Roman" panose="02020603050405020304" pitchFamily="18" charset="0"/>
              </a:rPr>
              <a:t> a one-time letter to all guardians explaining the invoicing process changes</a:t>
            </a:r>
            <a:r>
              <a:rPr lang="en-US" sz="2200" dirty="0">
                <a:latin typeface="Segoe UI" panose="020B0502040204020203" pitchFamily="34" charset="0"/>
                <a:ea typeface="Times New Roman" panose="02020603050405020304" pitchFamily="18" charset="0"/>
              </a:rPr>
              <a:t>. </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latin typeface="Segoe UI" panose="020B0502040204020203" pitchFamily="34" charset="0"/>
                <a:ea typeface="Times New Roman" panose="02020603050405020304" pitchFamily="18" charset="0"/>
              </a:rPr>
              <a:t>Sending new letter to guardians when a premium changes due to the annual income review.</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latin typeface="Segoe UI" panose="020B0502040204020203" pitchFamily="34" charset="0"/>
                <a:ea typeface="Times New Roman" panose="02020603050405020304" pitchFamily="18" charset="0"/>
              </a:rPr>
              <a:t>Created a TEFRA account summary notice that can be sent to a guardian upon request.</a:t>
            </a:r>
            <a:endParaRPr lang="en-US" sz="22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Symbol" panose="05050102010706020507" pitchFamily="18" charset="2"/>
              <a:buChar char=""/>
            </a:pPr>
            <a:r>
              <a:rPr lang="en-US" sz="2200" dirty="0">
                <a:effectLst/>
                <a:latin typeface="Segoe UI" panose="020B0502040204020203" pitchFamily="34" charset="0"/>
                <a:ea typeface="Times New Roman" panose="02020603050405020304" pitchFamily="18" charset="0"/>
              </a:rPr>
              <a:t>Updated the TEFRA invoices to make them more user friendly.</a:t>
            </a:r>
            <a:endParaRPr lang="en-US" sz="2200" dirty="0">
              <a:effectLst/>
              <a:latin typeface="Calibri" panose="020F0502020204030204" pitchFamily="34" charset="0"/>
              <a:ea typeface="Calibri" panose="020F0502020204030204" pitchFamily="34" charset="0"/>
            </a:endParaRPr>
          </a:p>
        </p:txBody>
      </p:sp>
      <p:sp>
        <p:nvSpPr>
          <p:cNvPr id="4" name="Footer Placeholder 5">
            <a:extLst>
              <a:ext uri="{FF2B5EF4-FFF2-40B4-BE49-F238E27FC236}">
                <a16:creationId xmlns:a16="http://schemas.microsoft.com/office/drawing/2014/main" id="{B362D28B-9644-4E6D-8D96-8FD035C03E47}"/>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16733140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78C29-7A38-4664-B0CF-91704A0E6499}"/>
              </a:ext>
            </a:extLst>
          </p:cNvPr>
          <p:cNvSpPr>
            <a:spLocks noGrp="1"/>
          </p:cNvSpPr>
          <p:nvPr>
            <p:ph type="title"/>
          </p:nvPr>
        </p:nvSpPr>
        <p:spPr/>
        <p:txBody>
          <a:bodyPr>
            <a:normAutofit/>
          </a:bodyPr>
          <a:lstStyle/>
          <a:p>
            <a:pPr algn="ctr"/>
            <a:r>
              <a:rPr lang="en-US" sz="5400" u="none" dirty="0">
                <a:solidFill>
                  <a:schemeClr val="tx1"/>
                </a:solidFill>
              </a:rPr>
              <a:t>How do I contact TEFRA?</a:t>
            </a:r>
            <a:endParaRPr lang="en-US" sz="5400" u="none" dirty="0"/>
          </a:p>
        </p:txBody>
      </p:sp>
      <p:grpSp>
        <p:nvGrpSpPr>
          <p:cNvPr id="25" name="Group 24">
            <a:extLst>
              <a:ext uri="{FF2B5EF4-FFF2-40B4-BE49-F238E27FC236}">
                <a16:creationId xmlns:a16="http://schemas.microsoft.com/office/drawing/2014/main" id="{808A7039-0BDC-44F2-A2E7-4071C335212A}"/>
              </a:ext>
            </a:extLst>
          </p:cNvPr>
          <p:cNvGrpSpPr/>
          <p:nvPr/>
        </p:nvGrpSpPr>
        <p:grpSpPr>
          <a:xfrm>
            <a:off x="1560838" y="1532709"/>
            <a:ext cx="6205946" cy="573931"/>
            <a:chOff x="0" y="71693"/>
            <a:chExt cx="6263640" cy="1271205"/>
          </a:xfrm>
        </p:grpSpPr>
        <p:sp>
          <p:nvSpPr>
            <p:cNvPr id="35" name="Rectangle: Rounded Corners 34">
              <a:extLst>
                <a:ext uri="{FF2B5EF4-FFF2-40B4-BE49-F238E27FC236}">
                  <a16:creationId xmlns:a16="http://schemas.microsoft.com/office/drawing/2014/main" id="{387ADD85-D765-4B38-8602-AEC19179FED3}"/>
                </a:ext>
              </a:extLst>
            </p:cNvPr>
            <p:cNvSpPr/>
            <p:nvPr/>
          </p:nvSpPr>
          <p:spPr>
            <a:xfrm>
              <a:off x="0" y="71693"/>
              <a:ext cx="6263640" cy="1271205"/>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6" name="Rectangle: Rounded Corners 4">
              <a:extLst>
                <a:ext uri="{FF2B5EF4-FFF2-40B4-BE49-F238E27FC236}">
                  <a16:creationId xmlns:a16="http://schemas.microsoft.com/office/drawing/2014/main" id="{7CDE7B38-F981-400D-9CB0-278E4934EDBD}"/>
                </a:ext>
              </a:extLst>
            </p:cNvPr>
            <p:cNvSpPr txBox="1"/>
            <p:nvPr/>
          </p:nvSpPr>
          <p:spPr>
            <a:xfrm>
              <a:off x="62055" y="133748"/>
              <a:ext cx="6139530" cy="1147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General TEFRA Information?</a:t>
              </a:r>
            </a:p>
          </p:txBody>
        </p:sp>
      </p:grpSp>
      <p:grpSp>
        <p:nvGrpSpPr>
          <p:cNvPr id="26" name="Group 25">
            <a:extLst>
              <a:ext uri="{FF2B5EF4-FFF2-40B4-BE49-F238E27FC236}">
                <a16:creationId xmlns:a16="http://schemas.microsoft.com/office/drawing/2014/main" id="{D574965C-5610-4B35-A453-245BB11544F1}"/>
              </a:ext>
            </a:extLst>
          </p:cNvPr>
          <p:cNvGrpSpPr/>
          <p:nvPr/>
        </p:nvGrpSpPr>
        <p:grpSpPr>
          <a:xfrm>
            <a:off x="1560838" y="2896074"/>
            <a:ext cx="6265120" cy="573931"/>
            <a:chOff x="0" y="1435058"/>
            <a:chExt cx="6323364" cy="1271205"/>
          </a:xfrm>
        </p:grpSpPr>
        <p:sp>
          <p:nvSpPr>
            <p:cNvPr id="33" name="Rectangle: Rounded Corners 32">
              <a:extLst>
                <a:ext uri="{FF2B5EF4-FFF2-40B4-BE49-F238E27FC236}">
                  <a16:creationId xmlns:a16="http://schemas.microsoft.com/office/drawing/2014/main" id="{DBC50983-06B8-47B7-B67B-76CFB334520C}"/>
                </a:ext>
              </a:extLst>
            </p:cNvPr>
            <p:cNvSpPr/>
            <p:nvPr/>
          </p:nvSpPr>
          <p:spPr>
            <a:xfrm>
              <a:off x="0" y="1435058"/>
              <a:ext cx="6263640" cy="1271205"/>
            </a:xfrm>
            <a:prstGeom prst="roundRect">
              <a:avLst/>
            </a:prstGeom>
          </p:spPr>
          <p:style>
            <a:lnRef idx="2">
              <a:schemeClr val="lt1">
                <a:hueOff val="0"/>
                <a:satOff val="0"/>
                <a:lumOff val="0"/>
                <a:alphaOff val="0"/>
              </a:schemeClr>
            </a:lnRef>
            <a:fillRef idx="1">
              <a:schemeClr val="accent5">
                <a:hueOff val="-2252848"/>
                <a:satOff val="-5806"/>
                <a:lumOff val="-3922"/>
                <a:alphaOff val="0"/>
              </a:schemeClr>
            </a:fillRef>
            <a:effectRef idx="0">
              <a:schemeClr val="accent5">
                <a:hueOff val="-2252848"/>
                <a:satOff val="-5806"/>
                <a:lumOff val="-3922"/>
                <a:alphaOff val="0"/>
              </a:schemeClr>
            </a:effectRef>
            <a:fontRef idx="minor">
              <a:schemeClr val="lt1"/>
            </a:fontRef>
          </p:style>
        </p:sp>
        <p:sp>
          <p:nvSpPr>
            <p:cNvPr id="34" name="Rectangle: Rounded Corners 6">
              <a:extLst>
                <a:ext uri="{FF2B5EF4-FFF2-40B4-BE49-F238E27FC236}">
                  <a16:creationId xmlns:a16="http://schemas.microsoft.com/office/drawing/2014/main" id="{B15E7432-3C64-40D8-8CB5-0501071C04B1}"/>
                </a:ext>
              </a:extLst>
            </p:cNvPr>
            <p:cNvSpPr txBox="1"/>
            <p:nvPr/>
          </p:nvSpPr>
          <p:spPr>
            <a:xfrm>
              <a:off x="183834" y="1497111"/>
              <a:ext cx="6139530" cy="1147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TEFRA Payment Information?</a:t>
              </a:r>
            </a:p>
          </p:txBody>
        </p:sp>
      </p:grpSp>
      <p:grpSp>
        <p:nvGrpSpPr>
          <p:cNvPr id="27" name="Group 26">
            <a:extLst>
              <a:ext uri="{FF2B5EF4-FFF2-40B4-BE49-F238E27FC236}">
                <a16:creationId xmlns:a16="http://schemas.microsoft.com/office/drawing/2014/main" id="{06134804-26BF-42AF-92B1-62817AEC6EBE}"/>
              </a:ext>
            </a:extLst>
          </p:cNvPr>
          <p:cNvGrpSpPr/>
          <p:nvPr/>
        </p:nvGrpSpPr>
        <p:grpSpPr>
          <a:xfrm>
            <a:off x="1560838" y="4259439"/>
            <a:ext cx="6205946" cy="573931"/>
            <a:chOff x="0" y="2798423"/>
            <a:chExt cx="6263640" cy="1271205"/>
          </a:xfrm>
        </p:grpSpPr>
        <p:sp>
          <p:nvSpPr>
            <p:cNvPr id="31" name="Rectangle: Rounded Corners 30">
              <a:extLst>
                <a:ext uri="{FF2B5EF4-FFF2-40B4-BE49-F238E27FC236}">
                  <a16:creationId xmlns:a16="http://schemas.microsoft.com/office/drawing/2014/main" id="{0CEB7715-13DE-470C-AC76-5253BF3BD394}"/>
                </a:ext>
              </a:extLst>
            </p:cNvPr>
            <p:cNvSpPr/>
            <p:nvPr/>
          </p:nvSpPr>
          <p:spPr>
            <a:xfrm>
              <a:off x="0" y="2798423"/>
              <a:ext cx="6263640" cy="1271205"/>
            </a:xfrm>
            <a:prstGeom prst="roundRect">
              <a:avLst/>
            </a:prstGeom>
          </p:spPr>
          <p:style>
            <a:lnRef idx="2">
              <a:schemeClr val="lt1">
                <a:hueOff val="0"/>
                <a:satOff val="0"/>
                <a:lumOff val="0"/>
                <a:alphaOff val="0"/>
              </a:schemeClr>
            </a:lnRef>
            <a:fillRef idx="1">
              <a:schemeClr val="accent5">
                <a:hueOff val="-4505695"/>
                <a:satOff val="-11613"/>
                <a:lumOff val="-7843"/>
                <a:alphaOff val="0"/>
              </a:schemeClr>
            </a:fillRef>
            <a:effectRef idx="0">
              <a:schemeClr val="accent5">
                <a:hueOff val="-4505695"/>
                <a:satOff val="-11613"/>
                <a:lumOff val="-7843"/>
                <a:alphaOff val="0"/>
              </a:schemeClr>
            </a:effectRef>
            <a:fontRef idx="minor">
              <a:schemeClr val="lt1"/>
            </a:fontRef>
          </p:style>
        </p:sp>
        <p:sp>
          <p:nvSpPr>
            <p:cNvPr id="32" name="Rectangle: Rounded Corners 8">
              <a:extLst>
                <a:ext uri="{FF2B5EF4-FFF2-40B4-BE49-F238E27FC236}">
                  <a16:creationId xmlns:a16="http://schemas.microsoft.com/office/drawing/2014/main" id="{DA216058-5766-4C41-93D6-F4F254BA6A70}"/>
                </a:ext>
              </a:extLst>
            </p:cNvPr>
            <p:cNvSpPr txBox="1"/>
            <p:nvPr/>
          </p:nvSpPr>
          <p:spPr>
            <a:xfrm>
              <a:off x="62055" y="2860478"/>
              <a:ext cx="6139530" cy="1147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Application Status and Eligibility?</a:t>
              </a:r>
            </a:p>
          </p:txBody>
        </p:sp>
      </p:grpSp>
      <p:grpSp>
        <p:nvGrpSpPr>
          <p:cNvPr id="28" name="Group 27">
            <a:extLst>
              <a:ext uri="{FF2B5EF4-FFF2-40B4-BE49-F238E27FC236}">
                <a16:creationId xmlns:a16="http://schemas.microsoft.com/office/drawing/2014/main" id="{F7AA176F-EFAB-43E9-B176-F32CBA7A761D}"/>
              </a:ext>
            </a:extLst>
          </p:cNvPr>
          <p:cNvGrpSpPr/>
          <p:nvPr/>
        </p:nvGrpSpPr>
        <p:grpSpPr>
          <a:xfrm>
            <a:off x="1560838" y="5622805"/>
            <a:ext cx="6205946" cy="573931"/>
            <a:chOff x="0" y="4161789"/>
            <a:chExt cx="6263640" cy="1271205"/>
          </a:xfrm>
        </p:grpSpPr>
        <p:sp>
          <p:nvSpPr>
            <p:cNvPr id="29" name="Rectangle: Rounded Corners 28">
              <a:extLst>
                <a:ext uri="{FF2B5EF4-FFF2-40B4-BE49-F238E27FC236}">
                  <a16:creationId xmlns:a16="http://schemas.microsoft.com/office/drawing/2014/main" id="{C7FB6984-1092-4FD7-9893-0A486896CD99}"/>
                </a:ext>
              </a:extLst>
            </p:cNvPr>
            <p:cNvSpPr/>
            <p:nvPr/>
          </p:nvSpPr>
          <p:spPr>
            <a:xfrm>
              <a:off x="0" y="4161789"/>
              <a:ext cx="6263640" cy="1271205"/>
            </a:xfrm>
            <a:prstGeom prst="roundRect">
              <a:avLst/>
            </a:prstGeom>
          </p:spPr>
          <p:style>
            <a:lnRef idx="2">
              <a:schemeClr val="lt1">
                <a:hueOff val="0"/>
                <a:satOff val="0"/>
                <a:lumOff val="0"/>
                <a:alphaOff val="0"/>
              </a:schemeClr>
            </a:lnRef>
            <a:fillRef idx="1">
              <a:schemeClr val="accent5">
                <a:hueOff val="-6758543"/>
                <a:satOff val="-17419"/>
                <a:lumOff val="-11765"/>
                <a:alphaOff val="0"/>
              </a:schemeClr>
            </a:fillRef>
            <a:effectRef idx="0">
              <a:schemeClr val="accent5">
                <a:hueOff val="-6758543"/>
                <a:satOff val="-17419"/>
                <a:lumOff val="-11765"/>
                <a:alphaOff val="0"/>
              </a:schemeClr>
            </a:effectRef>
            <a:fontRef idx="minor">
              <a:schemeClr val="lt1"/>
            </a:fontRef>
          </p:style>
        </p:sp>
        <p:sp>
          <p:nvSpPr>
            <p:cNvPr id="30" name="Rectangle: Rounded Corners 10">
              <a:extLst>
                <a:ext uri="{FF2B5EF4-FFF2-40B4-BE49-F238E27FC236}">
                  <a16:creationId xmlns:a16="http://schemas.microsoft.com/office/drawing/2014/main" id="{F980D999-DB3E-4B76-8EF5-2B5BD29288D7}"/>
                </a:ext>
              </a:extLst>
            </p:cNvPr>
            <p:cNvSpPr txBox="1"/>
            <p:nvPr/>
          </p:nvSpPr>
          <p:spPr>
            <a:xfrm>
              <a:off x="62055" y="4223844"/>
              <a:ext cx="6139530" cy="11470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Medical Claim Status?</a:t>
              </a:r>
            </a:p>
          </p:txBody>
        </p:sp>
      </p:grpSp>
      <p:sp>
        <p:nvSpPr>
          <p:cNvPr id="37" name="Footer Placeholder 5">
            <a:extLst>
              <a:ext uri="{FF2B5EF4-FFF2-40B4-BE49-F238E27FC236}">
                <a16:creationId xmlns:a16="http://schemas.microsoft.com/office/drawing/2014/main" id="{2D61D1A8-C805-4291-AB02-F264898CDAAF}"/>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59310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27A5B-ED9F-42BA-B963-F2C341E47BEA}"/>
              </a:ext>
            </a:extLst>
          </p:cNvPr>
          <p:cNvSpPr>
            <a:spLocks noGrp="1"/>
          </p:cNvSpPr>
          <p:nvPr>
            <p:ph type="title"/>
          </p:nvPr>
        </p:nvSpPr>
        <p:spPr/>
        <p:txBody>
          <a:bodyPr>
            <a:normAutofit/>
          </a:bodyPr>
          <a:lstStyle/>
          <a:p>
            <a:pPr algn="ctr"/>
            <a:r>
              <a:rPr lang="en-US" sz="3200" u="none" dirty="0">
                <a:latin typeface="Noto Sans" panose="020B0502040504020204" pitchFamily="34" charset="0"/>
                <a:ea typeface="Noto Sans" panose="020B0502040504020204" pitchFamily="34" charset="0"/>
                <a:cs typeface="Noto Sans" panose="020B0502040504020204" pitchFamily="34" charset="0"/>
              </a:rPr>
              <a:t>General TEFRA Information</a:t>
            </a:r>
          </a:p>
        </p:txBody>
      </p:sp>
      <p:grpSp>
        <p:nvGrpSpPr>
          <p:cNvPr id="5" name="Group 4">
            <a:extLst>
              <a:ext uri="{FF2B5EF4-FFF2-40B4-BE49-F238E27FC236}">
                <a16:creationId xmlns:a16="http://schemas.microsoft.com/office/drawing/2014/main" id="{C2C750C0-7B12-4DA1-B8B3-6D9CB92F026B}"/>
              </a:ext>
            </a:extLst>
          </p:cNvPr>
          <p:cNvGrpSpPr/>
          <p:nvPr/>
        </p:nvGrpSpPr>
        <p:grpSpPr>
          <a:xfrm>
            <a:off x="273582" y="1863790"/>
            <a:ext cx="4064410" cy="2861046"/>
            <a:chOff x="475276" y="965776"/>
            <a:chExt cx="4505585" cy="2861046"/>
          </a:xfrm>
        </p:grpSpPr>
        <p:sp>
          <p:nvSpPr>
            <p:cNvPr id="6" name="Rectangle: Rounded Corners 5">
              <a:extLst>
                <a:ext uri="{FF2B5EF4-FFF2-40B4-BE49-F238E27FC236}">
                  <a16:creationId xmlns:a16="http://schemas.microsoft.com/office/drawing/2014/main" id="{202D8376-1689-48A1-AAEC-242387FB8B42}"/>
                </a:ext>
              </a:extLst>
            </p:cNvPr>
            <p:cNvSpPr/>
            <p:nvPr/>
          </p:nvSpPr>
          <p:spPr>
            <a:xfrm>
              <a:off x="475276" y="965776"/>
              <a:ext cx="4505585" cy="2861046"/>
            </a:xfrm>
            <a:prstGeom prst="roundRect">
              <a:avLst>
                <a:gd name="adj" fmla="val 10000"/>
              </a:avLst>
            </a:prstGeom>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Rectangle: Rounded Corners 4">
              <a:extLst>
                <a:ext uri="{FF2B5EF4-FFF2-40B4-BE49-F238E27FC236}">
                  <a16:creationId xmlns:a16="http://schemas.microsoft.com/office/drawing/2014/main" id="{A11ACC72-23D2-425D-A021-9BCF4FB53F85}"/>
                </a:ext>
              </a:extLst>
            </p:cNvPr>
            <p:cNvSpPr txBox="1"/>
            <p:nvPr/>
          </p:nvSpPr>
          <p:spPr>
            <a:xfrm>
              <a:off x="559073" y="1049573"/>
              <a:ext cx="4337991" cy="26934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800-482-5431 or </a:t>
              </a:r>
              <a:br>
                <a:rPr lang="en-US" sz="2600" kern="1200" dirty="0"/>
              </a:br>
              <a:r>
                <a:rPr lang="en-US" sz="2600" kern="1200" dirty="0"/>
                <a:t>800-482-8988</a:t>
              </a:r>
            </a:p>
          </p:txBody>
        </p:sp>
      </p:grpSp>
      <p:grpSp>
        <p:nvGrpSpPr>
          <p:cNvPr id="8" name="Group 7">
            <a:extLst>
              <a:ext uri="{FF2B5EF4-FFF2-40B4-BE49-F238E27FC236}">
                <a16:creationId xmlns:a16="http://schemas.microsoft.com/office/drawing/2014/main" id="{BA05681B-8841-489C-A2D8-4717EABB5765}"/>
              </a:ext>
            </a:extLst>
          </p:cNvPr>
          <p:cNvGrpSpPr/>
          <p:nvPr/>
        </p:nvGrpSpPr>
        <p:grpSpPr>
          <a:xfrm>
            <a:off x="4722030" y="1863790"/>
            <a:ext cx="4337991" cy="2861046"/>
            <a:chOff x="4164999" y="-567526"/>
            <a:chExt cx="4337991" cy="2861046"/>
          </a:xfrm>
        </p:grpSpPr>
        <p:sp>
          <p:nvSpPr>
            <p:cNvPr id="9" name="Rectangle: Rounded Corners 8">
              <a:extLst>
                <a:ext uri="{FF2B5EF4-FFF2-40B4-BE49-F238E27FC236}">
                  <a16:creationId xmlns:a16="http://schemas.microsoft.com/office/drawing/2014/main" id="{117871AB-3C1E-4D18-A282-8F5733D64611}"/>
                </a:ext>
              </a:extLst>
            </p:cNvPr>
            <p:cNvSpPr/>
            <p:nvPr/>
          </p:nvSpPr>
          <p:spPr>
            <a:xfrm>
              <a:off x="4354603" y="-567526"/>
              <a:ext cx="3958784" cy="2861046"/>
            </a:xfrm>
            <a:prstGeom prst="roundRect">
              <a:avLst>
                <a:gd name="adj" fmla="val 10000"/>
              </a:avLst>
            </a:prstGeom>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ectangle: Rounded Corners 4">
              <a:extLst>
                <a:ext uri="{FF2B5EF4-FFF2-40B4-BE49-F238E27FC236}">
                  <a16:creationId xmlns:a16="http://schemas.microsoft.com/office/drawing/2014/main" id="{E2D15EAC-D885-4150-B200-22E0C112911A}"/>
                </a:ext>
              </a:extLst>
            </p:cNvPr>
            <p:cNvSpPr txBox="1"/>
            <p:nvPr/>
          </p:nvSpPr>
          <p:spPr>
            <a:xfrm>
              <a:off x="4164999" y="-399932"/>
              <a:ext cx="4337991" cy="26934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General TEFRA </a:t>
              </a:r>
              <a:r>
                <a:rPr lang="en-US" sz="2600" dirty="0"/>
                <a:t>Information can be provided through </a:t>
              </a:r>
              <a:r>
                <a:rPr lang="en-US" sz="2600" kern="1200" dirty="0"/>
                <a:t>AFMC.   </a:t>
              </a:r>
            </a:p>
            <a:p>
              <a:pPr marL="0" lvl="0" indent="0" algn="ctr" defTabSz="1155700">
                <a:lnSpc>
                  <a:spcPct val="90000"/>
                </a:lnSpc>
                <a:spcBef>
                  <a:spcPct val="0"/>
                </a:spcBef>
                <a:spcAft>
                  <a:spcPct val="35000"/>
                </a:spcAft>
                <a:buNone/>
              </a:pPr>
              <a:r>
                <a:rPr lang="en-US" sz="2600" kern="1200" dirty="0"/>
                <a:t>1-855-372-1084 </a:t>
              </a:r>
            </a:p>
          </p:txBody>
        </p:sp>
      </p:grpSp>
      <p:sp>
        <p:nvSpPr>
          <p:cNvPr id="11" name="Footer Placeholder 5">
            <a:extLst>
              <a:ext uri="{FF2B5EF4-FFF2-40B4-BE49-F238E27FC236}">
                <a16:creationId xmlns:a16="http://schemas.microsoft.com/office/drawing/2014/main" id="{E3F4A3D2-1E0B-461D-B9B3-EE395FA64DD5}"/>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41837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0971D-101E-4073-9A39-5F9F098E32A2}"/>
              </a:ext>
            </a:extLst>
          </p:cNvPr>
          <p:cNvSpPr>
            <a:spLocks noGrp="1"/>
          </p:cNvSpPr>
          <p:nvPr>
            <p:ph type="title"/>
          </p:nvPr>
        </p:nvSpPr>
        <p:spPr/>
        <p:txBody>
          <a:bodyPr>
            <a:normAutofit/>
          </a:bodyPr>
          <a:lstStyle/>
          <a:p>
            <a:pPr algn="ctr"/>
            <a:r>
              <a:rPr lang="en-US" sz="6000" u="none" dirty="0"/>
              <a:t>TEFRA Payment Unit</a:t>
            </a:r>
          </a:p>
        </p:txBody>
      </p:sp>
      <p:sp>
        <p:nvSpPr>
          <p:cNvPr id="3" name="Content Placeholder 2">
            <a:extLst>
              <a:ext uri="{FF2B5EF4-FFF2-40B4-BE49-F238E27FC236}">
                <a16:creationId xmlns:a16="http://schemas.microsoft.com/office/drawing/2014/main" id="{92279292-3371-4C8D-BFF7-4AD919A467C0}"/>
              </a:ext>
            </a:extLst>
          </p:cNvPr>
          <p:cNvSpPr>
            <a:spLocks noGrp="1"/>
          </p:cNvSpPr>
          <p:nvPr>
            <p:ph idx="1"/>
          </p:nvPr>
        </p:nvSpPr>
        <p:spPr/>
        <p:txBody>
          <a:bodyPr/>
          <a:lstStyle/>
          <a:p>
            <a:pPr marL="0" indent="0">
              <a:buNone/>
            </a:pPr>
            <a:r>
              <a:rPr lang="en-US" sz="5400" dirty="0"/>
              <a:t>If you have TEFRA billing or invoice questions, please call the TEFRA Premium Unit at 1-866-239-9938</a:t>
            </a:r>
            <a:r>
              <a:rPr lang="en-US" sz="2000" dirty="0"/>
              <a:t>.</a:t>
            </a:r>
          </a:p>
          <a:p>
            <a:pPr marL="0" indent="0">
              <a:buNone/>
            </a:pPr>
            <a:endParaRPr lang="en-US" dirty="0"/>
          </a:p>
        </p:txBody>
      </p:sp>
      <p:sp>
        <p:nvSpPr>
          <p:cNvPr id="4" name="Footer Placeholder 5">
            <a:extLst>
              <a:ext uri="{FF2B5EF4-FFF2-40B4-BE49-F238E27FC236}">
                <a16:creationId xmlns:a16="http://schemas.microsoft.com/office/drawing/2014/main" id="{57D5C63D-B33F-4ADD-AC30-DD8812A57524}"/>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1605075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B9299-F0B8-4FB6-B144-FE972E887108}"/>
              </a:ext>
            </a:extLst>
          </p:cNvPr>
          <p:cNvSpPr>
            <a:spLocks noGrp="1"/>
          </p:cNvSpPr>
          <p:nvPr>
            <p:ph type="title"/>
          </p:nvPr>
        </p:nvSpPr>
        <p:spPr/>
        <p:txBody>
          <a:bodyPr>
            <a:normAutofit/>
          </a:bodyPr>
          <a:lstStyle/>
          <a:p>
            <a:pPr algn="ctr"/>
            <a:r>
              <a:rPr lang="en-US" sz="3200" u="none" dirty="0">
                <a:latin typeface="Noto Sans" panose="020B0502040504020204" pitchFamily="34" charset="0"/>
                <a:ea typeface="Noto Sans" panose="020B0502040504020204" pitchFamily="34" charset="0"/>
                <a:cs typeface="Noto Sans" panose="020B0502040504020204" pitchFamily="34" charset="0"/>
              </a:rPr>
              <a:t>Application Status and Eligibility</a:t>
            </a:r>
          </a:p>
        </p:txBody>
      </p:sp>
      <p:sp>
        <p:nvSpPr>
          <p:cNvPr id="3" name="Content Placeholder 2">
            <a:extLst>
              <a:ext uri="{FF2B5EF4-FFF2-40B4-BE49-F238E27FC236}">
                <a16:creationId xmlns:a16="http://schemas.microsoft.com/office/drawing/2014/main" id="{AC10CC14-179C-449A-A055-FE81B4A162D0}"/>
              </a:ext>
            </a:extLst>
          </p:cNvPr>
          <p:cNvSpPr>
            <a:spLocks noGrp="1"/>
          </p:cNvSpPr>
          <p:nvPr>
            <p:ph idx="1"/>
          </p:nvPr>
        </p:nvSpPr>
        <p:spPr>
          <a:xfrm>
            <a:off x="457204" y="1451728"/>
            <a:ext cx="8413214" cy="4673025"/>
          </a:xfrm>
        </p:spPr>
        <p:txBody>
          <a:bodyPr>
            <a:normAutofit fontScale="92500"/>
          </a:bodyPr>
          <a:lstStyle/>
          <a:p>
            <a:r>
              <a:rPr lang="en-US" sz="4000" dirty="0">
                <a:latin typeface="Nunito Sans" pitchFamily="2" charset="0"/>
                <a:hlinkClick r:id="rId2">
                  <a:extLst>
                    <a:ext uri="{A12FA001-AC4F-418D-AE19-62706E023703}">
                      <ahyp:hlinkClr xmlns:ahyp="http://schemas.microsoft.com/office/drawing/2018/hyperlinkcolor" val="tx"/>
                    </a:ext>
                  </a:extLst>
                </a:hlinkClick>
              </a:rPr>
              <a:t>https://humanservices.arkansas.gov/divisions-shared-services/medical-services/healthcare-programs/tefra/tefra-important-phone-numbers/</a:t>
            </a:r>
            <a:r>
              <a:rPr lang="en-US" sz="4000" dirty="0">
                <a:latin typeface="Nunito Sans" pitchFamily="2" charset="0"/>
              </a:rPr>
              <a:t> </a:t>
            </a:r>
          </a:p>
          <a:p>
            <a:r>
              <a:rPr lang="en-US" sz="4000" u="sng" dirty="0">
                <a:latin typeface="Nunito Sans" pitchFamily="2" charset="0"/>
              </a:rPr>
              <a:t>Access.arkanas.gov</a:t>
            </a:r>
            <a:r>
              <a:rPr lang="en-US" sz="4000" dirty="0">
                <a:latin typeface="Nunito Sans" pitchFamily="2" charset="0"/>
              </a:rPr>
              <a:t>, log into your account and review your child’s application status online.</a:t>
            </a:r>
          </a:p>
          <a:p>
            <a:pPr marL="0" indent="0">
              <a:buNone/>
            </a:pPr>
            <a:endParaRPr lang="en-US" dirty="0"/>
          </a:p>
        </p:txBody>
      </p:sp>
      <p:sp>
        <p:nvSpPr>
          <p:cNvPr id="4" name="Footer Placeholder 5">
            <a:extLst>
              <a:ext uri="{FF2B5EF4-FFF2-40B4-BE49-F238E27FC236}">
                <a16:creationId xmlns:a16="http://schemas.microsoft.com/office/drawing/2014/main" id="{3B031105-63C0-42E4-8814-B5C812B601B9}"/>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32709420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F6915E5-8477-4407-B89A-863A5B219410}"/>
              </a:ext>
            </a:extLst>
          </p:cNvPr>
          <p:cNvSpPr txBox="1">
            <a:spLocks/>
          </p:cNvSpPr>
          <p:nvPr/>
        </p:nvSpPr>
        <p:spPr>
          <a:xfrm>
            <a:off x="457200" y="446154"/>
            <a:ext cx="8229600" cy="891287"/>
          </a:xfrm>
          <a:prstGeom prst="rect">
            <a:avLst/>
          </a:prstGeom>
        </p:spPr>
        <p:txBody>
          <a:bodyPr vert="horz" lIns="0" tIns="45720" rIns="91440" bIns="45720" rtlCol="0" anchor="ctr">
            <a:normAutofit/>
          </a:bodyPr>
          <a:lstStyle>
            <a:lvl1pPr algn="l" defTabSz="914354" rtl="0" eaLnBrk="1" latinLnBrk="0" hangingPunct="1">
              <a:lnSpc>
                <a:spcPct val="85000"/>
              </a:lnSpc>
              <a:spcBef>
                <a:spcPct val="0"/>
              </a:spcBef>
              <a:buNone/>
              <a:defRPr sz="2400" b="1" u="sng" kern="1200" cap="none" baseline="0">
                <a:solidFill>
                  <a:schemeClr val="tx1"/>
                </a:solidFill>
                <a:latin typeface="Garamond" panose="02020404030301010803" pitchFamily="18" charset="0"/>
                <a:ea typeface="+mj-ea"/>
                <a:cs typeface="Segoe UI" panose="020B0502040204020203" pitchFamily="34" charset="0"/>
              </a:defRPr>
            </a:lvl1pPr>
          </a:lstStyle>
          <a:p>
            <a:pPr algn="ctr"/>
            <a:r>
              <a:rPr lang="en-US" sz="3200" u="none" dirty="0">
                <a:latin typeface="Noto Sans" panose="020B0502040504020204" pitchFamily="34" charset="0"/>
                <a:ea typeface="Noto Sans" panose="020B0502040504020204" pitchFamily="34" charset="0"/>
                <a:cs typeface="Noto Sans" panose="020B0502040504020204" pitchFamily="34" charset="0"/>
              </a:rPr>
              <a:t>Medical Claim Status</a:t>
            </a:r>
          </a:p>
        </p:txBody>
      </p:sp>
      <p:graphicFrame>
        <p:nvGraphicFramePr>
          <p:cNvPr id="5" name="Content Placeholder 2">
            <a:extLst>
              <a:ext uri="{FF2B5EF4-FFF2-40B4-BE49-F238E27FC236}">
                <a16:creationId xmlns:a16="http://schemas.microsoft.com/office/drawing/2014/main" id="{262F21B0-7C47-4B5C-AEFD-D510B4F49525}"/>
              </a:ext>
            </a:extLst>
          </p:cNvPr>
          <p:cNvGraphicFramePr>
            <a:graphicFrameLocks/>
          </p:cNvGraphicFramePr>
          <p:nvPr>
            <p:extLst>
              <p:ext uri="{D42A27DB-BD31-4B8C-83A1-F6EECF244321}">
                <p14:modId xmlns:p14="http://schemas.microsoft.com/office/powerpoint/2010/main" val="2772829768"/>
              </p:ext>
            </p:extLst>
          </p:nvPr>
        </p:nvGraphicFramePr>
        <p:xfrm>
          <a:off x="457200" y="1717765"/>
          <a:ext cx="8229600" cy="3422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a:extLst>
              <a:ext uri="{FF2B5EF4-FFF2-40B4-BE49-F238E27FC236}">
                <a16:creationId xmlns:a16="http://schemas.microsoft.com/office/drawing/2014/main" id="{3373FF14-BBFB-4185-9F53-820EA89856DE}"/>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016852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Comments and Questions</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457200" indent="-457200" defTabSz="685800">
              <a:lnSpc>
                <a:spcPct val="90000"/>
              </a:lnSpc>
              <a:spcAft>
                <a:spcPts val="600"/>
              </a:spcAft>
              <a:buFont typeface="Arial" panose="020B0604020202020204" pitchFamily="34" charset="0"/>
              <a:buChar char="•"/>
            </a:pPr>
            <a:r>
              <a:rPr lang="en-US" sz="3200" dirty="0">
                <a:solidFill>
                  <a:prstClr val="black"/>
                </a:solidFill>
                <a:latin typeface="Calibri" panose="020F0502020204030204" pitchFamily="34" charset="0"/>
                <a:cs typeface="Calibri" panose="020F0502020204030204" pitchFamily="34" charset="0"/>
              </a:rPr>
              <a:t>Comments and questions can be: </a:t>
            </a:r>
          </a:p>
          <a:p>
            <a:pPr marL="914400" indent="-457200" defTabSz="685800">
              <a:lnSpc>
                <a:spcPct val="90000"/>
              </a:lnSpc>
              <a:spcAft>
                <a:spcPts val="600"/>
              </a:spcAft>
              <a:buFont typeface="Wingdings" panose="05000000000000000000" pitchFamily="2" charset="2"/>
              <a:buChar char="ü"/>
            </a:pPr>
            <a:r>
              <a:rPr lang="en-US" sz="3200" dirty="0">
                <a:solidFill>
                  <a:prstClr val="black"/>
                </a:solidFill>
                <a:latin typeface="Calibri" panose="020F0502020204030204" pitchFamily="34" charset="0"/>
                <a:cs typeface="Calibri" panose="020F0502020204030204" pitchFamily="34" charset="0"/>
              </a:rPr>
              <a:t>Submitted to </a:t>
            </a:r>
            <a:r>
              <a:rPr lang="en-US" sz="3200" dirty="0">
                <a:solidFill>
                  <a:prstClr val="black"/>
                </a:solidFill>
                <a:latin typeface="Calibri" panose="020F0502020204030204" pitchFamily="34" charset="0"/>
                <a:cs typeface="Calibri" panose="020F0502020204030204" pitchFamily="34" charset="0"/>
                <a:hlinkClick r:id="rId3"/>
              </a:rPr>
              <a:t>hilton.taylor@dhs.Arkansas.gov</a:t>
            </a:r>
            <a:r>
              <a:rPr lang="en-US" sz="3200" dirty="0">
                <a:solidFill>
                  <a:prstClr val="black"/>
                </a:solidFill>
                <a:latin typeface="Calibri" panose="020F0502020204030204" pitchFamily="34" charset="0"/>
                <a:cs typeface="Calibri" panose="020F0502020204030204" pitchFamily="34" charset="0"/>
              </a:rPr>
              <a:t> or </a:t>
            </a:r>
          </a:p>
          <a:p>
            <a:pPr marL="914400" indent="-457200" defTabSz="685800">
              <a:lnSpc>
                <a:spcPct val="90000"/>
              </a:lnSpc>
              <a:spcAft>
                <a:spcPts val="600"/>
              </a:spcAft>
              <a:buFont typeface="Wingdings" panose="05000000000000000000" pitchFamily="2" charset="2"/>
              <a:buChar char="ü"/>
            </a:pPr>
            <a:r>
              <a:rPr lang="en-US" sz="3200" dirty="0">
                <a:solidFill>
                  <a:prstClr val="black"/>
                </a:solidFill>
                <a:latin typeface="Calibri" panose="020F0502020204030204" pitchFamily="34" charset="0"/>
                <a:cs typeface="Calibri" panose="020F0502020204030204" pitchFamily="34" charset="0"/>
              </a:rPr>
              <a:t>Mailed to Hilton Taylor, Jr., Arkansas Department of Human Services, Division of Medical Services, 700 Main Street, Little Rock, AR 72203</a:t>
            </a:r>
          </a:p>
          <a:p>
            <a:pPr marL="914400"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rPr>
              <a:t>or</a:t>
            </a:r>
          </a:p>
          <a:p>
            <a:pPr marL="914400" indent="-457200" defTabSz="685800">
              <a:lnSpc>
                <a:spcPct val="90000"/>
              </a:lnSpc>
              <a:spcAft>
                <a:spcPts val="600"/>
              </a:spcAft>
              <a:buFont typeface="Wingdings" panose="05000000000000000000" pitchFamily="2" charset="2"/>
              <a:buChar char="ü"/>
            </a:pPr>
            <a:r>
              <a:rPr lang="en-US" sz="3200" dirty="0">
                <a:solidFill>
                  <a:prstClr val="black"/>
                </a:solidFill>
                <a:latin typeface="Calibri" panose="020F0502020204030204" pitchFamily="34" charset="0"/>
                <a:cs typeface="Calibri" panose="020F0502020204030204" pitchFamily="34" charset="0"/>
              </a:rPr>
              <a:t>Expressed during the public comment portion of this meeting  </a:t>
            </a:r>
          </a:p>
          <a:p>
            <a:pPr marL="457200" indent="-457200" defTabSz="685800">
              <a:lnSpc>
                <a:spcPct val="90000"/>
              </a:lnSpc>
              <a:spcAft>
                <a:spcPts val="600"/>
              </a:spcAft>
              <a:buFont typeface="Arial" panose="020B0604020202020204" pitchFamily="34" charset="0"/>
              <a:buChar char="•"/>
            </a:pPr>
            <a:endParaRPr lang="en-US" sz="11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12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C465F97F-C0BA-4928-8AF0-62662D63C5D8}"/>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909273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anim calcmode="lin" valueType="num">
                                      <p:cBhvr additive="base">
                                        <p:cTn id="7" dur="500" fill="hold"/>
                                        <p:tgtEl>
                                          <p:spTgt spid="2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2">
                                            <p:txEl>
                                              <p:pRg st="1" end="1"/>
                                            </p:txEl>
                                          </p:spTgt>
                                        </p:tgtEl>
                                        <p:attrNameLst>
                                          <p:attrName>style.visibility</p:attrName>
                                        </p:attrNameLst>
                                      </p:cBhvr>
                                      <p:to>
                                        <p:strVal val="visible"/>
                                      </p:to>
                                    </p:set>
                                    <p:anim calcmode="lin" valueType="num">
                                      <p:cBhvr additive="base">
                                        <p:cTn id="13" dur="500" fill="hold"/>
                                        <p:tgtEl>
                                          <p:spTgt spid="2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2">
                                            <p:txEl>
                                              <p:pRg st="2" end="2"/>
                                            </p:txEl>
                                          </p:spTgt>
                                        </p:tgtEl>
                                        <p:attrNameLst>
                                          <p:attrName>style.visibility</p:attrName>
                                        </p:attrNameLst>
                                      </p:cBhvr>
                                      <p:to>
                                        <p:strVal val="visible"/>
                                      </p:to>
                                    </p:set>
                                    <p:anim calcmode="lin" valueType="num">
                                      <p:cBhvr additive="base">
                                        <p:cTn id="19"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2">
                                            <p:txEl>
                                              <p:pRg st="3" end="3"/>
                                            </p:txEl>
                                          </p:spTgt>
                                        </p:tgtEl>
                                        <p:attrNameLst>
                                          <p:attrName>style.visibility</p:attrName>
                                        </p:attrNameLst>
                                      </p:cBhvr>
                                      <p:to>
                                        <p:strVal val="visible"/>
                                      </p:to>
                                    </p:set>
                                    <p:anim calcmode="lin" valueType="num">
                                      <p:cBhvr additive="base">
                                        <p:cTn id="25" dur="500" fill="hold"/>
                                        <p:tgtEl>
                                          <p:spTgt spid="2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2">
                                            <p:txEl>
                                              <p:pRg st="4" end="4"/>
                                            </p:txEl>
                                          </p:spTgt>
                                        </p:tgtEl>
                                        <p:attrNameLst>
                                          <p:attrName>style.visibility</p:attrName>
                                        </p:attrNameLst>
                                      </p:cBhvr>
                                      <p:to>
                                        <p:strVal val="visible"/>
                                      </p:to>
                                    </p:set>
                                    <p:anim calcmode="lin" valueType="num">
                                      <p:cBhvr additive="base">
                                        <p:cTn id="31" dur="500" fill="hold"/>
                                        <p:tgtEl>
                                          <p:spTgt spid="2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Public Comment</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algn="ctr" defTabSz="685800">
              <a:lnSpc>
                <a:spcPct val="90000"/>
              </a:lnSpc>
              <a:spcAft>
                <a:spcPts val="600"/>
              </a:spcAft>
            </a:pPr>
            <a:endParaRPr lang="en-US" sz="5400" dirty="0">
              <a:solidFill>
                <a:prstClr val="black"/>
              </a:solidFill>
              <a:latin typeface="Calibri" panose="020F0502020204030204" pitchFamily="34" charset="0"/>
              <a:cs typeface="Calibri" panose="020F0502020204030204" pitchFamily="34" charset="0"/>
            </a:endParaRPr>
          </a:p>
          <a:p>
            <a:pPr algn="ctr" defTabSz="685800">
              <a:lnSpc>
                <a:spcPct val="90000"/>
              </a:lnSpc>
              <a:spcAft>
                <a:spcPts val="600"/>
              </a:spcAft>
            </a:pPr>
            <a:endParaRPr lang="en-US" sz="5400" dirty="0">
              <a:solidFill>
                <a:prstClr val="black"/>
              </a:solidFill>
              <a:latin typeface="Calibri" panose="020F0502020204030204" pitchFamily="34" charset="0"/>
              <a:cs typeface="Calibri" panose="020F0502020204030204" pitchFamily="34" charset="0"/>
            </a:endParaRPr>
          </a:p>
          <a:p>
            <a:pPr algn="ctr" defTabSz="685800">
              <a:lnSpc>
                <a:spcPct val="90000"/>
              </a:lnSpc>
              <a:spcAft>
                <a:spcPts val="600"/>
              </a:spcAft>
            </a:pPr>
            <a:r>
              <a:rPr lang="en-US" sz="5400" dirty="0">
                <a:solidFill>
                  <a:prstClr val="black"/>
                </a:solidFill>
                <a:latin typeface="Calibri" panose="020F0502020204030204" pitchFamily="34" charset="0"/>
                <a:cs typeface="Calibri" panose="020F0502020204030204" pitchFamily="34" charset="0"/>
              </a:rPr>
              <a:t>We want to hear from you!</a:t>
            </a:r>
          </a:p>
          <a:p>
            <a:pPr marL="457200" indent="-457200" defTabSz="685800">
              <a:lnSpc>
                <a:spcPct val="90000"/>
              </a:lnSpc>
              <a:spcAft>
                <a:spcPts val="600"/>
              </a:spcAft>
              <a:buFont typeface="Arial" panose="020B0604020202020204" pitchFamily="34" charset="0"/>
              <a:buChar char="•"/>
            </a:pPr>
            <a:endParaRPr lang="en-US" sz="11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12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DC1DEF14-1245-4D8D-A380-703969718EC9}"/>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3358732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xEl>
                                              <p:pRg st="2" end="2"/>
                                            </p:txEl>
                                          </p:spTgt>
                                        </p:tgtEl>
                                        <p:attrNameLst>
                                          <p:attrName>style.visibility</p:attrName>
                                        </p:attrNameLst>
                                      </p:cBhvr>
                                      <p:to>
                                        <p:strVal val="visible"/>
                                      </p:to>
                                    </p:set>
                                    <p:anim calcmode="lin" valueType="num">
                                      <p:cBhvr additive="base">
                                        <p:cTn id="7" dur="500" fill="hold"/>
                                        <p:tgtEl>
                                          <p:spTgt spid="2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Purpose of This Public Forum</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457200" indent="-457200">
              <a:buFont typeface="Arial" panose="020B0604020202020204" pitchFamily="34" charset="0"/>
              <a:buChar char="•"/>
            </a:pPr>
            <a:r>
              <a:rPr lang="en-US" sz="3000" dirty="0">
                <a:solidFill>
                  <a:prstClr val="black"/>
                </a:solidFill>
                <a:latin typeface="Calibri" panose="020F0502020204030204" pitchFamily="34" charset="0"/>
                <a:cs typeface="Calibri" panose="020F0502020204030204" pitchFamily="34" charset="0"/>
              </a:rPr>
              <a:t>TEFRA (The Tax Equity and Fiscal Responsibility Act) operates as a section 1115 demonstration waiver.</a:t>
            </a:r>
          </a:p>
          <a:p>
            <a:pPr marL="457200" marR="0" indent="-457200">
              <a:buFont typeface="Arial" panose="020B0604020202020204" pitchFamily="34" charset="0"/>
              <a:buChar char="•"/>
            </a:pPr>
            <a:r>
              <a:rPr lang="en-US" sz="3000" dirty="0">
                <a:solidFill>
                  <a:prstClr val="black"/>
                </a:solidFill>
                <a:latin typeface="Calibri" panose="020F0502020204030204" pitchFamily="34" charset="0"/>
                <a:cs typeface="Calibri" panose="020F0502020204030204" pitchFamily="34" charset="0"/>
              </a:rPr>
              <a:t>Federal waiver regulations require an annual p</a:t>
            </a:r>
            <a:r>
              <a:rPr lang="en-US" sz="3000" dirty="0">
                <a:solidFill>
                  <a:schemeClr val="bg1"/>
                </a:solidFill>
                <a:effectLst/>
                <a:latin typeface="Calibri" panose="020F0502020204030204" pitchFamily="34" charset="0"/>
                <a:ea typeface="Calibri" panose="020F0502020204030204" pitchFamily="34" charset="0"/>
              </a:rPr>
              <a:t>ublic forum to solicit comments on the progress of the demonstration waiver.</a:t>
            </a:r>
          </a:p>
          <a:p>
            <a:pPr marL="457200" marR="0" indent="-457200">
              <a:buFont typeface="Arial" panose="020B0604020202020204" pitchFamily="34" charset="0"/>
              <a:buChar char="•"/>
            </a:pPr>
            <a:r>
              <a:rPr lang="en-US" sz="3000" dirty="0">
                <a:solidFill>
                  <a:schemeClr val="bg1"/>
                </a:solidFill>
                <a:effectLst/>
                <a:latin typeface="Calibri" panose="020F0502020204030204" pitchFamily="34" charset="0"/>
                <a:ea typeface="Calibri" panose="020F0502020204030204" pitchFamily="34" charset="0"/>
              </a:rPr>
              <a:t>Public will have an opportunity to provide comments. </a:t>
            </a:r>
          </a:p>
          <a:p>
            <a:pPr marL="457200" marR="0" indent="-457200">
              <a:buFont typeface="Arial" panose="020B0604020202020204" pitchFamily="34" charset="0"/>
              <a:buChar char="•"/>
            </a:pPr>
            <a:r>
              <a:rPr lang="en-US" sz="3000" dirty="0">
                <a:solidFill>
                  <a:schemeClr val="bg1"/>
                </a:solidFill>
                <a:latin typeface="Calibri" panose="020F0502020204030204" pitchFamily="34" charset="0"/>
                <a:ea typeface="Calibri" panose="020F0502020204030204" pitchFamily="34" charset="0"/>
              </a:rPr>
              <a:t>Forum summary will be included in</a:t>
            </a:r>
            <a:r>
              <a:rPr lang="en-US" sz="3000" dirty="0">
                <a:solidFill>
                  <a:schemeClr val="bg1"/>
                </a:solidFill>
                <a:effectLst/>
                <a:latin typeface="Calibri" panose="020F0502020204030204" pitchFamily="34" charset="0"/>
                <a:ea typeface="Calibri" panose="020F0502020204030204" pitchFamily="34" charset="0"/>
              </a:rPr>
              <a:t> quarterly </a:t>
            </a:r>
            <a:r>
              <a:rPr lang="en-US" sz="3000" dirty="0">
                <a:solidFill>
                  <a:schemeClr val="bg1"/>
                </a:solidFill>
                <a:latin typeface="Calibri" panose="020F0502020204030204" pitchFamily="34" charset="0"/>
                <a:ea typeface="Calibri" panose="020F0502020204030204" pitchFamily="34" charset="0"/>
              </a:rPr>
              <a:t>and </a:t>
            </a:r>
            <a:r>
              <a:rPr lang="en-US" sz="3000" dirty="0">
                <a:solidFill>
                  <a:schemeClr val="bg1"/>
                </a:solidFill>
                <a:effectLst/>
                <a:latin typeface="Calibri" panose="020F0502020204030204" pitchFamily="34" charset="0"/>
                <a:ea typeface="Calibri" panose="020F0502020204030204" pitchFamily="34" charset="0"/>
              </a:rPr>
              <a:t>annual reports to CMS.</a:t>
            </a:r>
          </a:p>
          <a:p>
            <a:pPr defTabSz="685800">
              <a:lnSpc>
                <a:spcPct val="90000"/>
              </a:lnSpc>
              <a:spcAft>
                <a:spcPts val="600"/>
              </a:spcAft>
            </a:pPr>
            <a:r>
              <a:rPr lang="en-US" sz="2000" dirty="0">
                <a:solidFill>
                  <a:prstClr val="black"/>
                </a:solidFill>
                <a:latin typeface="Calibri" panose="020F0502020204030204" pitchFamily="34" charset="0"/>
                <a:cs typeface="Calibri" panose="020F0502020204030204" pitchFamily="34" charset="0"/>
              </a:rPr>
              <a:t> </a:t>
            </a: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1F1D99DC-AB18-417F-8AD7-DB16180F0D52}"/>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10445485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6" y="-8225"/>
            <a:ext cx="853160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Contact Us</a:t>
            </a:r>
            <a:endParaRPr lang="en-US" sz="34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14905" y="1442739"/>
            <a:ext cx="8654924" cy="4711218"/>
          </a:xfrm>
          <a:prstGeom prst="rect">
            <a:avLst/>
          </a:prstGeom>
          <a:noFill/>
        </p:spPr>
        <p:txBody>
          <a:bodyPr wrap="square" lIns="0" tIns="0" rtlCol="0">
            <a:noAutofit/>
          </a:bodyPr>
          <a:lstStyle/>
          <a:p>
            <a:pPr algn="ctr" defTabSz="685800">
              <a:lnSpc>
                <a:spcPct val="90000"/>
              </a:lnSpc>
              <a:spcAft>
                <a:spcPts val="600"/>
              </a:spcAft>
            </a:pPr>
            <a:endParaRPr lang="en-US" sz="3200" dirty="0">
              <a:solidFill>
                <a:prstClr val="black"/>
              </a:solidFill>
              <a:latin typeface="Calibri" panose="020F0502020204030204" pitchFamily="34" charset="0"/>
              <a:cs typeface="Calibri" panose="020F0502020204030204" pitchFamily="34" charset="0"/>
            </a:endParaRPr>
          </a:p>
          <a:p>
            <a:pPr algn="ctr" defTabSz="685800">
              <a:lnSpc>
                <a:spcPct val="90000"/>
              </a:lnSpc>
              <a:spcAft>
                <a:spcPts val="600"/>
              </a:spcAft>
            </a:pPr>
            <a:endParaRPr lang="en-US" sz="3200" dirty="0">
              <a:solidFill>
                <a:prstClr val="black"/>
              </a:solidFill>
              <a:latin typeface="Calibri" panose="020F0502020204030204" pitchFamily="34" charset="0"/>
              <a:cs typeface="Calibri" panose="020F0502020204030204" pitchFamily="34" charset="0"/>
            </a:endParaRP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rPr>
              <a:t>Hilton Taylor, Jr.</a:t>
            </a:r>
          </a:p>
          <a:p>
            <a:pPr algn="ctr" defTabSz="685800">
              <a:lnSpc>
                <a:spcPct val="90000"/>
              </a:lnSpc>
              <a:spcAft>
                <a:spcPts val="600"/>
              </a:spcAft>
            </a:pPr>
            <a:r>
              <a:rPr lang="en-US" sz="3200" dirty="0">
                <a:solidFill>
                  <a:prstClr val="black"/>
                </a:solidFill>
                <a:latin typeface="Calibri" panose="020F0502020204030204" pitchFamily="34" charset="0"/>
                <a:cs typeface="Calibri" panose="020F0502020204030204" pitchFamily="34" charset="0"/>
                <a:hlinkClick r:id="rId2"/>
              </a:rPr>
              <a:t>hilton.taylor@dhs.Arkansas.gov</a:t>
            </a:r>
            <a:endParaRPr lang="en-US" sz="3200" dirty="0">
              <a:solidFill>
                <a:prstClr val="black"/>
              </a:solidFill>
              <a:latin typeface="Calibri" panose="020F0502020204030204" pitchFamily="34" charset="0"/>
              <a:cs typeface="Calibri" panose="020F0502020204030204" pitchFamily="34" charset="0"/>
            </a:endParaRPr>
          </a:p>
          <a:p>
            <a:pPr algn="ctr" defTabSz="685800">
              <a:lnSpc>
                <a:spcPct val="90000"/>
              </a:lnSpc>
              <a:spcAft>
                <a:spcPts val="600"/>
              </a:spcAft>
            </a:pPr>
            <a:endParaRPr lang="en-US" sz="3200" dirty="0">
              <a:solidFill>
                <a:prstClr val="black"/>
              </a:solidFill>
              <a:latin typeface="Calibri" panose="020F0502020204030204" pitchFamily="34" charset="0"/>
              <a:cs typeface="Calibri" panose="020F0502020204030204" pitchFamily="34" charset="0"/>
            </a:endParaRPr>
          </a:p>
          <a:p>
            <a:pPr marL="285750" indent="-285750" algn="ctr" defTabSz="685800">
              <a:lnSpc>
                <a:spcPct val="90000"/>
              </a:lnSpc>
              <a:spcAft>
                <a:spcPts val="600"/>
              </a:spcAft>
              <a:buFont typeface="Arial" panose="020B0604020202020204" pitchFamily="34" charset="0"/>
              <a:buChar char="•"/>
            </a:pPr>
            <a:endParaRPr lang="en-US" sz="3200"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3A087EC8-5C1A-4830-AF55-88BA40D596D2}"/>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283675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2">
                                            <p:txEl>
                                              <p:pRg st="2" end="2"/>
                                            </p:txEl>
                                          </p:spTgt>
                                        </p:tgtEl>
                                        <p:attrNameLst>
                                          <p:attrName>style.visibility</p:attrName>
                                        </p:attrNameLst>
                                      </p:cBhvr>
                                      <p:to>
                                        <p:strVal val="visible"/>
                                      </p:to>
                                    </p:set>
                                    <p:animEffect transition="in" filter="fade">
                                      <p:cBhvr>
                                        <p:cTn id="7" dur="500"/>
                                        <p:tgtEl>
                                          <p:spTgt spid="22">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2">
                                            <p:txEl>
                                              <p:pRg st="3" end="3"/>
                                            </p:txEl>
                                          </p:spTgt>
                                        </p:tgtEl>
                                        <p:attrNameLst>
                                          <p:attrName>style.visibility</p:attrName>
                                        </p:attrNameLst>
                                      </p:cBhvr>
                                      <p:to>
                                        <p:strVal val="visible"/>
                                      </p:to>
                                    </p:set>
                                    <p:animEffect transition="in" filter="fade">
                                      <p:cBhvr>
                                        <p:cTn id="10" dur="500"/>
                                        <p:tgtEl>
                                          <p:spTgt spid="2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3431376"/>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 y="-8225"/>
            <a:ext cx="9144003" cy="2925616"/>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lvl="0">
              <a:lnSpc>
                <a:spcPct val="120000"/>
              </a:lnSpc>
              <a:defRPr/>
            </a:pPr>
            <a:r>
              <a:rPr lang="en-US" sz="4200" b="1" dirty="0">
                <a:solidFill>
                  <a:prstClr val="white"/>
                </a:solidFill>
                <a:latin typeface="Noto Sans" panose="020B0502040504020204" pitchFamily="34"/>
                <a:ea typeface="Noto Sans" panose="020B0502040504020204" pitchFamily="34"/>
                <a:cs typeface="Noto Sans" panose="020B0502040504020204" pitchFamily="34"/>
              </a:rPr>
              <a:t>We Care. We Act. We Change Lives.</a:t>
            </a:r>
          </a:p>
        </p:txBody>
      </p:sp>
      <p:pic>
        <p:nvPicPr>
          <p:cNvPr id="9" name="Picture 8" descr="A close up of a sign&#10;&#10;Description automatically generated">
            <a:extLst>
              <a:ext uri="{FF2B5EF4-FFF2-40B4-BE49-F238E27FC236}">
                <a16:creationId xmlns:a16="http://schemas.microsoft.com/office/drawing/2014/main" id="{2A075854-D30C-4279-8ABF-1DD5C49462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98709" y="3768275"/>
            <a:ext cx="1427276" cy="1427276"/>
          </a:xfrm>
          <a:prstGeom prst="rect">
            <a:avLst/>
          </a:prstGeom>
        </p:spPr>
      </p:pic>
      <p:pic>
        <p:nvPicPr>
          <p:cNvPr id="12" name="Picture 11" descr="A picture containing light, clock&#10;&#10;Description automatically generated">
            <a:extLst>
              <a:ext uri="{FF2B5EF4-FFF2-40B4-BE49-F238E27FC236}">
                <a16:creationId xmlns:a16="http://schemas.microsoft.com/office/drawing/2014/main" id="{9082A12D-A488-4756-8575-6B78B03E9FE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0596" y="3768275"/>
            <a:ext cx="2928131" cy="1351309"/>
          </a:xfrm>
          <a:prstGeom prst="rect">
            <a:avLst/>
          </a:prstGeom>
        </p:spPr>
      </p:pic>
      <p:sp>
        <p:nvSpPr>
          <p:cNvPr id="10" name="Footer Placeholder 5">
            <a:extLst>
              <a:ext uri="{FF2B5EF4-FFF2-40B4-BE49-F238E27FC236}">
                <a16:creationId xmlns:a16="http://schemas.microsoft.com/office/drawing/2014/main" id="{A5DD37C9-7FB2-462C-8B17-56B2CB7038AB}"/>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08606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TEFRA Overview</a:t>
            </a: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457200" indent="-457200">
              <a:buFont typeface="Arial" panose="020B0604020202020204" pitchFamily="34" charset="0"/>
              <a:buChar char="•"/>
            </a:pPr>
            <a:r>
              <a:rPr lang="en-US" sz="3200" i="0" dirty="0">
                <a:solidFill>
                  <a:schemeClr val="bg1"/>
                </a:solidFill>
                <a:effectLst/>
                <a:latin typeface="Nunito Sans" pitchFamily="2" charset="0"/>
              </a:rPr>
              <a:t>Medicaid program </a:t>
            </a:r>
            <a:r>
              <a:rPr lang="en-US" sz="3200" dirty="0">
                <a:solidFill>
                  <a:schemeClr val="bg1"/>
                </a:solidFill>
                <a:latin typeface="Nunito Sans" pitchFamily="2" charset="0"/>
              </a:rPr>
              <a:t>that </a:t>
            </a:r>
            <a:r>
              <a:rPr lang="en-US" sz="3200" b="0" i="0" dirty="0">
                <a:solidFill>
                  <a:schemeClr val="bg1"/>
                </a:solidFill>
                <a:effectLst/>
                <a:latin typeface="Nunito Sans" pitchFamily="2" charset="0"/>
              </a:rPr>
              <a:t>helps families with children, younger than 19 years old, who have a disability and receive care in their homes rather than an institution.</a:t>
            </a:r>
          </a:p>
          <a:p>
            <a:pPr marL="457200" indent="-457200">
              <a:buFont typeface="Arial" panose="020B0604020202020204" pitchFamily="34" charset="0"/>
              <a:buChar char="•"/>
            </a:pPr>
            <a:r>
              <a:rPr lang="en-US" sz="3200" b="0" i="0" dirty="0">
                <a:solidFill>
                  <a:schemeClr val="bg1"/>
                </a:solidFill>
                <a:effectLst/>
                <a:latin typeface="Nunito Sans" pitchFamily="2" charset="0"/>
              </a:rPr>
              <a:t>The TEFRA program can help pay for the cost of those services for eligible children.</a:t>
            </a:r>
          </a:p>
          <a:p>
            <a:pPr marL="457200" indent="-457200">
              <a:buFont typeface="Arial" panose="020B0604020202020204" pitchFamily="34" charset="0"/>
              <a:buChar char="•"/>
            </a:pPr>
            <a:r>
              <a:rPr lang="en-US" sz="3200" dirty="0">
                <a:solidFill>
                  <a:schemeClr val="bg1"/>
                </a:solidFill>
                <a:latin typeface="Nunito Sans" pitchFamily="2" charset="0"/>
              </a:rPr>
              <a:t>Families p</a:t>
            </a:r>
            <a:r>
              <a:rPr lang="en-US" sz="3200" b="0" i="0" dirty="0">
                <a:solidFill>
                  <a:schemeClr val="bg1"/>
                </a:solidFill>
                <a:effectLst/>
                <a:latin typeface="Nunito Sans" pitchFamily="2" charset="0"/>
              </a:rPr>
              <a:t>ay a premium on a sliding scale, depending on the parent/guardian’s income. </a:t>
            </a:r>
            <a:endParaRPr lang="en-US" sz="3200" dirty="0">
              <a:solidFill>
                <a:schemeClr val="bg1"/>
              </a:solidFill>
              <a:latin typeface="Nunito Sans" pitchFamily="2"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C897FB34-3F71-4386-BAED-14B1707624C9}"/>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41982790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11E073C-0B82-4452-A411-28FAA25CC4EE}"/>
              </a:ext>
            </a:extLst>
          </p:cNvPr>
          <p:cNvSpPr/>
          <p:nvPr/>
        </p:nvSpPr>
        <p:spPr>
          <a:xfrm rot="16200000">
            <a:off x="4529551" y="-3283359"/>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endParaRPr lang="en-US" sz="3200" b="1" dirty="0">
              <a:solidFill>
                <a:prstClr val="white"/>
              </a:solidFill>
              <a:latin typeface="Noto Sans" panose="020B0502040504020204" pitchFamily="34"/>
              <a:ea typeface="Noto Sans" panose="020B0502040504020204" pitchFamily="34"/>
              <a:cs typeface="Noto Sans" panose="020B0502040504020204" pitchFamily="34"/>
            </a:endParaRPr>
          </a:p>
        </p:txBody>
      </p:sp>
      <p:sp>
        <p:nvSpPr>
          <p:cNvPr id="10" name="Title 1">
            <a:extLst>
              <a:ext uri="{FF2B5EF4-FFF2-40B4-BE49-F238E27FC236}">
                <a16:creationId xmlns:a16="http://schemas.microsoft.com/office/drawing/2014/main" id="{F5760D33-AD6D-4C11-97D2-FA33BF7F06EF}"/>
              </a:ext>
            </a:extLst>
          </p:cNvPr>
          <p:cNvSpPr>
            <a:spLocks noGrp="1"/>
          </p:cNvSpPr>
          <p:nvPr>
            <p:ph type="title"/>
          </p:nvPr>
        </p:nvSpPr>
        <p:spPr>
          <a:xfrm>
            <a:off x="660906" y="231981"/>
            <a:ext cx="8091682" cy="1136921"/>
          </a:xfrm>
        </p:spPr>
        <p:txBody>
          <a:bodyPr>
            <a:normAutofit/>
          </a:bodyPr>
          <a:lstStyle/>
          <a:p>
            <a:r>
              <a:rPr lang="en-US" sz="3200" u="none" dirty="0">
                <a:solidFill>
                  <a:srgbClr val="FFFFFF"/>
                </a:solidFill>
                <a:latin typeface="Noto Sans" panose="020B0502040504020204" pitchFamily="34" charset="0"/>
                <a:ea typeface="Noto Sans" panose="020B0502040504020204" pitchFamily="34" charset="0"/>
                <a:cs typeface="Noto Sans" panose="020B0502040504020204" pitchFamily="34" charset="0"/>
              </a:rPr>
              <a:t>Are We Eligible for TEFRA Coverage?</a:t>
            </a:r>
          </a:p>
        </p:txBody>
      </p:sp>
      <p:sp>
        <p:nvSpPr>
          <p:cNvPr id="11" name="Content Placeholder 2">
            <a:extLst>
              <a:ext uri="{FF2B5EF4-FFF2-40B4-BE49-F238E27FC236}">
                <a16:creationId xmlns:a16="http://schemas.microsoft.com/office/drawing/2014/main" id="{92982A57-3C52-4716-AFD2-12EB9F9D975E}"/>
              </a:ext>
            </a:extLst>
          </p:cNvPr>
          <p:cNvSpPr>
            <a:spLocks noGrp="1"/>
          </p:cNvSpPr>
          <p:nvPr>
            <p:ph idx="1"/>
          </p:nvPr>
        </p:nvSpPr>
        <p:spPr>
          <a:xfrm>
            <a:off x="644915" y="1486400"/>
            <a:ext cx="8091682" cy="4334629"/>
          </a:xfrm>
        </p:spPr>
        <p:txBody>
          <a:bodyPr anchor="ctr">
            <a:normAutofit/>
          </a:bodyPr>
          <a:lstStyle/>
          <a:p>
            <a:pPr marL="0" indent="0">
              <a:buNone/>
            </a:pPr>
            <a:r>
              <a:rPr lang="en-US" sz="3600" b="0" i="0" dirty="0">
                <a:effectLst/>
                <a:latin typeface="Nunito Sans" pitchFamily="2" charset="0"/>
              </a:rPr>
              <a:t>Approval for the TEFRA program is based </a:t>
            </a:r>
            <a:r>
              <a:rPr lang="en-US" sz="3600" dirty="0">
                <a:latin typeface="Nunito Sans" pitchFamily="2" charset="0"/>
              </a:rPr>
              <a:t> these three criteria:</a:t>
            </a:r>
          </a:p>
          <a:p>
            <a:pPr marL="457200" indent="-457200">
              <a:buFont typeface="+mj-lt"/>
              <a:buAutoNum type="arabicPeriod"/>
            </a:pPr>
            <a:r>
              <a:rPr lang="en-US" sz="3600" dirty="0"/>
              <a:t>Financial Eligibility</a:t>
            </a:r>
          </a:p>
          <a:p>
            <a:pPr marL="457200" indent="-457200">
              <a:buFont typeface="+mj-lt"/>
              <a:buAutoNum type="arabicPeriod"/>
            </a:pPr>
            <a:r>
              <a:rPr lang="en-US" sz="3600" dirty="0"/>
              <a:t>Disability</a:t>
            </a:r>
          </a:p>
          <a:p>
            <a:pPr marL="457200" indent="-457200">
              <a:buFont typeface="+mj-lt"/>
              <a:buAutoNum type="arabicPeriod"/>
            </a:pPr>
            <a:r>
              <a:rPr lang="en-US" sz="3600" dirty="0"/>
              <a:t>Medical Necessity</a:t>
            </a:r>
          </a:p>
        </p:txBody>
      </p:sp>
      <p:sp>
        <p:nvSpPr>
          <p:cNvPr id="12" name="Footer Placeholder 5">
            <a:extLst>
              <a:ext uri="{FF2B5EF4-FFF2-40B4-BE49-F238E27FC236}">
                <a16:creationId xmlns:a16="http://schemas.microsoft.com/office/drawing/2014/main" id="{8E1F5FA1-D692-43F9-B460-DDF589515CCA}"/>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8834274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Disability Requirement</a:t>
            </a:r>
          </a:p>
        </p:txBody>
      </p:sp>
      <p:sp>
        <p:nvSpPr>
          <p:cNvPr id="9" name="Content Placeholder 2">
            <a:extLst>
              <a:ext uri="{FF2B5EF4-FFF2-40B4-BE49-F238E27FC236}">
                <a16:creationId xmlns:a16="http://schemas.microsoft.com/office/drawing/2014/main" id="{FBB7F2B3-C6DC-4222-AF2C-E7C25CAB8691}"/>
              </a:ext>
            </a:extLst>
          </p:cNvPr>
          <p:cNvSpPr>
            <a:spLocks noGrp="1"/>
          </p:cNvSpPr>
          <p:nvPr>
            <p:ph idx="1"/>
          </p:nvPr>
        </p:nvSpPr>
        <p:spPr>
          <a:xfrm>
            <a:off x="117446" y="1331090"/>
            <a:ext cx="8791423" cy="4869413"/>
          </a:xfrm>
        </p:spPr>
        <p:txBody>
          <a:bodyPr anchor="ctr">
            <a:normAutofit/>
          </a:bodyPr>
          <a:lstStyle/>
          <a:p>
            <a:r>
              <a:rPr lang="en-US" sz="3200" dirty="0">
                <a:latin typeface="Nunito Sans" pitchFamily="2" charset="0"/>
              </a:rPr>
              <a:t>C</a:t>
            </a:r>
            <a:r>
              <a:rPr lang="en-US" sz="3200" b="0" i="0" dirty="0">
                <a:effectLst/>
                <a:latin typeface="Nunito Sans" pitchFamily="2" charset="0"/>
              </a:rPr>
              <a:t>hild must meet the Social Security Administration’s (SSA) definition of disabled. </a:t>
            </a:r>
          </a:p>
          <a:p>
            <a:r>
              <a:rPr lang="en-US" sz="3200" b="0" i="0" dirty="0">
                <a:effectLst/>
                <a:latin typeface="Nunito Sans" pitchFamily="2" charset="0"/>
              </a:rPr>
              <a:t>If the child has received Supplemental Security Income (SSI) within one year prior to applying for TEFRA and continues to have the disability but lost the SSI benefits because of an increase in his or her parents’ income, the child may still qualify for TEFRA.</a:t>
            </a:r>
          </a:p>
          <a:p>
            <a:pPr marL="0" indent="0">
              <a:buNone/>
            </a:pPr>
            <a:endParaRPr lang="en-US" sz="2400" dirty="0">
              <a:solidFill>
                <a:srgbClr val="FEFFFF"/>
              </a:solidFill>
            </a:endParaRPr>
          </a:p>
        </p:txBody>
      </p:sp>
      <p:sp>
        <p:nvSpPr>
          <p:cNvPr id="10" name="Footer Placeholder 5">
            <a:extLst>
              <a:ext uri="{FF2B5EF4-FFF2-40B4-BE49-F238E27FC236}">
                <a16:creationId xmlns:a16="http://schemas.microsoft.com/office/drawing/2014/main" id="{DECF6799-C5BB-43AB-A6EB-137EA6AEA32B}"/>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470624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Disability Requirement</a:t>
            </a:r>
          </a:p>
        </p:txBody>
      </p:sp>
      <p:sp>
        <p:nvSpPr>
          <p:cNvPr id="9" name="Content Placeholder 2">
            <a:extLst>
              <a:ext uri="{FF2B5EF4-FFF2-40B4-BE49-F238E27FC236}">
                <a16:creationId xmlns:a16="http://schemas.microsoft.com/office/drawing/2014/main" id="{64123284-AF20-46F6-91A8-0750F0394A06}"/>
              </a:ext>
            </a:extLst>
          </p:cNvPr>
          <p:cNvSpPr>
            <a:spLocks noGrp="1"/>
          </p:cNvSpPr>
          <p:nvPr>
            <p:ph idx="1"/>
          </p:nvPr>
        </p:nvSpPr>
        <p:spPr>
          <a:xfrm>
            <a:off x="452486" y="2139885"/>
            <a:ext cx="8229959" cy="3821958"/>
          </a:xfrm>
        </p:spPr>
        <p:txBody>
          <a:bodyPr anchor="ctr">
            <a:normAutofit fontScale="85000" lnSpcReduction="20000"/>
          </a:bodyPr>
          <a:lstStyle/>
          <a:p>
            <a:r>
              <a:rPr lang="en-US" sz="3200" b="0" i="0" dirty="0">
                <a:effectLst/>
                <a:latin typeface="Nunito Sans" pitchFamily="2" charset="0"/>
              </a:rPr>
              <a:t>If SSA has not established a disability, then the Medical Review Team (MRT) will review </a:t>
            </a:r>
            <a:r>
              <a:rPr lang="en-US" sz="3200" dirty="0">
                <a:latin typeface="Nunito Sans" pitchFamily="2" charset="0"/>
              </a:rPr>
              <a:t>the</a:t>
            </a:r>
            <a:r>
              <a:rPr lang="en-US" sz="3200" b="0" i="0" dirty="0">
                <a:effectLst/>
                <a:latin typeface="Nunito Sans" pitchFamily="2" charset="0"/>
              </a:rPr>
              <a:t> child’s medical records to establish whether </a:t>
            </a:r>
            <a:r>
              <a:rPr lang="en-US" sz="3200" dirty="0">
                <a:latin typeface="Nunito Sans" pitchFamily="2" charset="0"/>
              </a:rPr>
              <a:t>the</a:t>
            </a:r>
            <a:r>
              <a:rPr lang="en-US" sz="3200" b="0" i="0" dirty="0">
                <a:effectLst/>
                <a:latin typeface="Nunito Sans" pitchFamily="2" charset="0"/>
              </a:rPr>
              <a:t> child has a disability. </a:t>
            </a:r>
          </a:p>
          <a:p>
            <a:r>
              <a:rPr lang="en-US" sz="3200" b="0" i="0" dirty="0">
                <a:effectLst/>
                <a:latin typeface="Nunito Sans" pitchFamily="2" charset="0"/>
              </a:rPr>
              <a:t>Disability determinations are made by using the Social Security Administrations guidelines.</a:t>
            </a:r>
          </a:p>
          <a:p>
            <a:r>
              <a:rPr lang="en-US" sz="3200" dirty="0">
                <a:latin typeface="Nunito Sans" pitchFamily="2" charset="0"/>
              </a:rPr>
              <a:t>MRT requests a f</a:t>
            </a:r>
            <a:r>
              <a:rPr lang="en-US" sz="3200" b="0" i="0" dirty="0">
                <a:effectLst/>
                <a:latin typeface="Nunito Sans" pitchFamily="2" charset="0"/>
              </a:rPr>
              <a:t>orm asking to identify </a:t>
            </a:r>
            <a:r>
              <a:rPr lang="en-US" sz="3200" dirty="0">
                <a:latin typeface="Nunito Sans" pitchFamily="2" charset="0"/>
              </a:rPr>
              <a:t>the</a:t>
            </a:r>
            <a:r>
              <a:rPr lang="en-US" sz="3200" b="0" i="0" dirty="0">
                <a:effectLst/>
                <a:latin typeface="Nunito Sans" pitchFamily="2" charset="0"/>
              </a:rPr>
              <a:t> child’s physician and other health </a:t>
            </a:r>
            <a:r>
              <a:rPr lang="en-US" sz="3200" dirty="0">
                <a:latin typeface="Nunito Sans" pitchFamily="2" charset="0"/>
              </a:rPr>
              <a:t>care </a:t>
            </a:r>
            <a:r>
              <a:rPr lang="en-US" sz="3200" b="0" i="0" dirty="0">
                <a:effectLst/>
                <a:latin typeface="Nunito Sans" pitchFamily="2" charset="0"/>
              </a:rPr>
              <a:t>providers. </a:t>
            </a:r>
          </a:p>
          <a:p>
            <a:r>
              <a:rPr lang="en-US" sz="3200" b="0" i="0" dirty="0">
                <a:effectLst/>
                <a:latin typeface="Nunito Sans" pitchFamily="2" charset="0"/>
              </a:rPr>
              <a:t>MRT reviews medical records provided by the child’s health care providers to make the disability decision.</a:t>
            </a:r>
            <a:r>
              <a:rPr lang="en-US" sz="2000" b="0" i="0" dirty="0">
                <a:solidFill>
                  <a:srgbClr val="FEFFFF"/>
                </a:solidFill>
                <a:effectLst/>
                <a:latin typeface="Nunito Sans" pitchFamily="2" charset="0"/>
              </a:rPr>
              <a:t> </a:t>
            </a:r>
          </a:p>
          <a:p>
            <a:pPr marL="0" indent="0">
              <a:buNone/>
            </a:pPr>
            <a:endParaRPr lang="en-US" sz="2000" b="0" i="0" dirty="0">
              <a:solidFill>
                <a:srgbClr val="FEFFFF"/>
              </a:solidFill>
              <a:effectLst/>
              <a:latin typeface="Nunito Sans" pitchFamily="2" charset="0"/>
            </a:endParaRPr>
          </a:p>
          <a:p>
            <a:pPr marL="0" indent="0">
              <a:buNone/>
            </a:pPr>
            <a:endParaRPr lang="en-US" sz="2000" dirty="0">
              <a:solidFill>
                <a:srgbClr val="FEFFFF"/>
              </a:solidFill>
            </a:endParaRPr>
          </a:p>
        </p:txBody>
      </p:sp>
      <p:sp>
        <p:nvSpPr>
          <p:cNvPr id="10" name="Footer Placeholder 5">
            <a:extLst>
              <a:ext uri="{FF2B5EF4-FFF2-40B4-BE49-F238E27FC236}">
                <a16:creationId xmlns:a16="http://schemas.microsoft.com/office/drawing/2014/main" id="{D46F9169-FA54-44B3-AA37-C7FBB22998FB}"/>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4618553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dirty="0">
                <a:latin typeface="Noto Sans" panose="020B0502040504020204" pitchFamily="34" charset="0"/>
                <a:ea typeface="Noto Sans" panose="020B0502040504020204" pitchFamily="34" charset="0"/>
                <a:cs typeface="Noto Sans" panose="020B0502040504020204" pitchFamily="34" charset="0"/>
              </a:rPr>
              <a:t>Medical Necessity and Appropriateness of Care Requirement</a:t>
            </a:r>
            <a:endParaRPr lang="en-US" sz="3200" b="1" dirty="0">
              <a:solidFill>
                <a:prstClr val="white"/>
              </a:solidFill>
              <a:latin typeface="Noto Sans" panose="020B0502040504020204" pitchFamily="34" charset="0"/>
              <a:ea typeface="Noto Sans" panose="020B0502040504020204" pitchFamily="34" charset="0"/>
              <a:cs typeface="Noto Sans" panose="020B0502040504020204" pitchFamily="34" charset="0"/>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342900" indent="-342900">
              <a:buFont typeface="Arial" panose="020B0604020202020204" pitchFamily="34" charset="0"/>
              <a:buChar char="•"/>
            </a:pPr>
            <a:r>
              <a:rPr lang="en-US" sz="3600" b="0" i="0" dirty="0">
                <a:solidFill>
                  <a:schemeClr val="bg1"/>
                </a:solidFill>
                <a:effectLst/>
                <a:latin typeface="Nunito Sans" pitchFamily="2" charset="0"/>
              </a:rPr>
              <a:t>The child must have a medical condition that would require institutional placement. </a:t>
            </a:r>
          </a:p>
          <a:p>
            <a:pPr marL="342900" indent="-342900">
              <a:buFont typeface="Arial" panose="020B0604020202020204" pitchFamily="34" charset="0"/>
              <a:buChar char="•"/>
            </a:pPr>
            <a:r>
              <a:rPr lang="en-US" sz="3600" b="0" i="0" dirty="0">
                <a:solidFill>
                  <a:schemeClr val="bg1"/>
                </a:solidFill>
                <a:effectLst/>
                <a:latin typeface="Nunito Sans" pitchFamily="2" charset="0"/>
              </a:rPr>
              <a:t>Medical necessity is also based on services that improve or maintain a child’s health or prevent a child’s health from getting worse.</a:t>
            </a:r>
            <a:endParaRPr lang="en-US" sz="3600" dirty="0">
              <a:solidFill>
                <a:schemeClr val="bg1"/>
              </a:solidFill>
            </a:endParaRPr>
          </a:p>
          <a:p>
            <a:pPr defTabSz="685800">
              <a:lnSpc>
                <a:spcPct val="90000"/>
              </a:lnSpc>
              <a:spcAft>
                <a:spcPts val="600"/>
              </a:spcAft>
            </a:pPr>
            <a:endParaRPr lang="en-US" sz="2000" dirty="0">
              <a:solidFill>
                <a:schemeClr val="bg1"/>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schemeClr val="bg1"/>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12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3511B80F-F625-402B-AF31-E3E4AC491B96}"/>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624298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117446" y="-8225"/>
            <a:ext cx="9026554" cy="1136921"/>
          </a:xfrm>
          <a:prstGeom prst="rect">
            <a:avLst/>
          </a:prstGeom>
        </p:spPr>
        <p:txBody>
          <a:bodyPr vert="horz" lIns="91440" tIns="45720" rIns="91440" bIns="45720" rtlCol="0" anchor="ctr" anchorCtr="0">
            <a:no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marL="0" marR="0" lvl="0" indent="0" algn="ctr" defTabSz="685800" rtl="0" eaLnBrk="1" fontAlgn="auto" latinLnBrk="0" hangingPunct="1">
              <a:lnSpc>
                <a:spcPct val="120000"/>
              </a:lnSpc>
              <a:spcBef>
                <a:spcPct val="0"/>
              </a:spcBef>
              <a:spcAft>
                <a:spcPts val="0"/>
              </a:spcAft>
              <a:buClrTx/>
              <a:buSzTx/>
              <a:buFontTx/>
              <a:buNone/>
              <a:tabLst/>
              <a:defRPr/>
            </a:pPr>
            <a:r>
              <a:rPr lang="en-US" sz="3200" dirty="0">
                <a:latin typeface="Noto Sans" panose="020B0502040504020204" pitchFamily="34" charset="0"/>
                <a:ea typeface="Noto Sans" panose="020B0502040504020204" pitchFamily="34" charset="0"/>
                <a:cs typeface="Noto Sans" panose="020B0502040504020204" pitchFamily="34" charset="0"/>
              </a:rPr>
              <a:t>Medical Necessity and Appropriateness of Care Requirement</a:t>
            </a:r>
            <a:endParaRPr lang="en-US" sz="3200" b="1" dirty="0">
              <a:solidFill>
                <a:prstClr val="white"/>
              </a:solidFill>
              <a:latin typeface="Noto Sans" panose="020B0502040504020204" pitchFamily="34" charset="0"/>
              <a:ea typeface="Noto Sans" panose="020B0502040504020204" pitchFamily="34" charset="0"/>
              <a:cs typeface="Noto Sans" panose="020B0502040504020204" pitchFamily="34" charset="0"/>
            </a:endParaRPr>
          </a:p>
        </p:txBody>
      </p:sp>
      <p:sp>
        <p:nvSpPr>
          <p:cNvPr id="22" name="TextBox 21">
            <a:extLst>
              <a:ext uri="{FF2B5EF4-FFF2-40B4-BE49-F238E27FC236}">
                <a16:creationId xmlns:a16="http://schemas.microsoft.com/office/drawing/2014/main" id="{5A390B03-89B9-464D-BCF3-B242FFCA8A12}"/>
              </a:ext>
            </a:extLst>
          </p:cNvPr>
          <p:cNvSpPr txBox="1"/>
          <p:nvPr/>
        </p:nvSpPr>
        <p:spPr>
          <a:xfrm>
            <a:off x="379285" y="1571296"/>
            <a:ext cx="8654924" cy="4711218"/>
          </a:xfrm>
          <a:prstGeom prst="rect">
            <a:avLst/>
          </a:prstGeom>
          <a:noFill/>
        </p:spPr>
        <p:txBody>
          <a:bodyPr wrap="square" lIns="0" tIns="0" rtlCol="0">
            <a:noAutofit/>
          </a:bodyPr>
          <a:lstStyle/>
          <a:p>
            <a:pPr marL="571500" indent="-571500">
              <a:buFont typeface="Arial" panose="020B0604020202020204" pitchFamily="34" charset="0"/>
              <a:buChar char="•"/>
            </a:pPr>
            <a:r>
              <a:rPr lang="en-US" sz="3200" b="0" i="0" dirty="0">
                <a:solidFill>
                  <a:schemeClr val="bg1"/>
                </a:solidFill>
                <a:effectLst/>
                <a:latin typeface="Nunito Sans" pitchFamily="2" charset="0"/>
              </a:rPr>
              <a:t>After the child is determined disabled, the TEFRA Committee then determines what appropriate medical services need to be provided and if those would be available to the child in the home.</a:t>
            </a:r>
          </a:p>
          <a:p>
            <a:pPr marL="571500" indent="-571500">
              <a:buFont typeface="Arial" panose="020B0604020202020204" pitchFamily="34" charset="0"/>
              <a:buChar char="•"/>
            </a:pPr>
            <a:r>
              <a:rPr lang="en-US" sz="3200" dirty="0">
                <a:solidFill>
                  <a:schemeClr val="bg1"/>
                </a:solidFill>
                <a:latin typeface="Nunito Sans" pitchFamily="2" charset="0"/>
              </a:rPr>
              <a:t>E</a:t>
            </a:r>
            <a:r>
              <a:rPr lang="en-US" sz="3200" b="0" i="0" dirty="0">
                <a:solidFill>
                  <a:schemeClr val="bg1"/>
                </a:solidFill>
                <a:effectLst/>
                <a:latin typeface="Nunito Sans" pitchFamily="2" charset="0"/>
              </a:rPr>
              <a:t>stimated cost of the care cannot exceed the estimated cost of care for the child in an institution.</a:t>
            </a:r>
            <a:endParaRPr lang="en-US" sz="3200" dirty="0">
              <a:solidFill>
                <a:schemeClr val="bg1"/>
              </a:solidFill>
            </a:endParaRPr>
          </a:p>
          <a:p>
            <a:pPr defTabSz="685800">
              <a:lnSpc>
                <a:spcPct val="90000"/>
              </a:lnSpc>
              <a:spcAft>
                <a:spcPts val="600"/>
              </a:spcAft>
            </a:pPr>
            <a:endParaRPr lang="en-US" sz="2000" dirty="0">
              <a:solidFill>
                <a:prstClr val="black"/>
              </a:solidFill>
              <a:latin typeface="Calibri" panose="020F0502020204030204" pitchFamily="34" charset="0"/>
              <a:cs typeface="Calibri" panose="020F0502020204030204" pitchFamily="34" charset="0"/>
            </a:endParaRPr>
          </a:p>
          <a:p>
            <a:pPr marL="457200" indent="-457200" defTabSz="685800">
              <a:lnSpc>
                <a:spcPct val="90000"/>
              </a:lnSpc>
              <a:spcAft>
                <a:spcPts val="600"/>
              </a:spcAft>
              <a:buFont typeface="+mj-lt"/>
              <a:buAutoNum type="arabicPeriod"/>
            </a:pPr>
            <a:endParaRPr lang="en-US" sz="20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sz="1200" dirty="0">
              <a:solidFill>
                <a:prstClr val="black"/>
              </a:solidFill>
              <a:latin typeface="Calibri" panose="020F0502020204030204" pitchFamily="34" charset="0"/>
              <a:cs typeface="Calibri" panose="020F0502020204030204" pitchFamily="34" charset="0"/>
            </a:endParaRPr>
          </a:p>
          <a:p>
            <a:pPr defTabSz="685800">
              <a:lnSpc>
                <a:spcPct val="90000"/>
              </a:lnSpc>
              <a:spcAft>
                <a:spcPts val="600"/>
              </a:spcAft>
            </a:pPr>
            <a:endParaRPr lang="en-US" dirty="0">
              <a:solidFill>
                <a:prstClr val="black"/>
              </a:solidFill>
              <a:latin typeface="Calibri" panose="020F0502020204030204" pitchFamily="34" charset="0"/>
              <a:cs typeface="Calibri" panose="020F0502020204030204" pitchFamily="34" charset="0"/>
            </a:endParaRPr>
          </a:p>
        </p:txBody>
      </p:sp>
      <p:sp>
        <p:nvSpPr>
          <p:cNvPr id="9" name="Footer Placeholder 5">
            <a:extLst>
              <a:ext uri="{FF2B5EF4-FFF2-40B4-BE49-F238E27FC236}">
                <a16:creationId xmlns:a16="http://schemas.microsoft.com/office/drawing/2014/main" id="{4271C75A-92A1-4E59-8081-1CD970F4B4E3}"/>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26569083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0666A59-3B96-4526-8B12-D510F9F2101F}"/>
              </a:ext>
            </a:extLst>
          </p:cNvPr>
          <p:cNvGrpSpPr/>
          <p:nvPr/>
        </p:nvGrpSpPr>
        <p:grpSpPr>
          <a:xfrm>
            <a:off x="-2" y="-2376"/>
            <a:ext cx="9144004" cy="1333465"/>
            <a:chOff x="-2" y="5507"/>
            <a:chExt cx="9144004" cy="1333465"/>
          </a:xfrm>
        </p:grpSpPr>
        <p:sp>
          <p:nvSpPr>
            <p:cNvPr id="14" name="Rectangle 13">
              <a:extLst>
                <a:ext uri="{FF2B5EF4-FFF2-40B4-BE49-F238E27FC236}">
                  <a16:creationId xmlns:a16="http://schemas.microsoft.com/office/drawing/2014/main" id="{DEDB8E11-4C42-4C5B-A25B-856EA2D3BD32}"/>
                </a:ext>
              </a:extLst>
            </p:cNvPr>
            <p:cNvSpPr>
              <a:spLocks noChangeAspect="1"/>
            </p:cNvSpPr>
            <p:nvPr/>
          </p:nvSpPr>
          <p:spPr>
            <a:xfrm rot="16200000">
              <a:off x="4003540" y="-3998033"/>
              <a:ext cx="1136921" cy="9144002"/>
            </a:xfrm>
            <a:prstGeom prst="rect">
              <a:avLst/>
            </a:prstGeom>
            <a:gradFill flip="none" rotWithShape="1">
              <a:gsLst>
                <a:gs pos="0">
                  <a:srgbClr val="0070B9"/>
                </a:gs>
                <a:gs pos="50000">
                  <a:srgbClr val="007CC2">
                    <a:shade val="67500"/>
                    <a:satMod val="115000"/>
                  </a:srgbClr>
                </a:gs>
                <a:gs pos="100000">
                  <a:srgbClr val="007CC2">
                    <a:shade val="100000"/>
                    <a:satMod val="11500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F11E073C-0B82-4452-A411-28FAA25CC4EE}"/>
                </a:ext>
              </a:extLst>
            </p:cNvPr>
            <p:cNvSpPr/>
            <p:nvPr/>
          </p:nvSpPr>
          <p:spPr>
            <a:xfrm rot="16200000">
              <a:off x="4529551" y="-3275476"/>
              <a:ext cx="84895" cy="9144002"/>
            </a:xfrm>
            <a:prstGeom prst="rect">
              <a:avLst/>
            </a:prstGeom>
            <a:solidFill>
              <a:srgbClr val="30B1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sp>
        <p:nvSpPr>
          <p:cNvPr id="19" name="Title 1">
            <a:extLst>
              <a:ext uri="{FF2B5EF4-FFF2-40B4-BE49-F238E27FC236}">
                <a16:creationId xmlns:a16="http://schemas.microsoft.com/office/drawing/2014/main" id="{023C2877-C8BE-4835-BC36-D871467128A5}"/>
              </a:ext>
            </a:extLst>
          </p:cNvPr>
          <p:cNvSpPr txBox="1">
            <a:spLocks noChangeAspect="1"/>
          </p:cNvSpPr>
          <p:nvPr/>
        </p:nvSpPr>
        <p:spPr>
          <a:xfrm>
            <a:off x="306195" y="-8225"/>
            <a:ext cx="8752079" cy="1136921"/>
          </a:xfrm>
          <a:prstGeom prst="rect">
            <a:avLst/>
          </a:prstGeom>
        </p:spPr>
        <p:txBody>
          <a:bodyPr vert="horz" lIns="91440" tIns="45720" rIns="91440" bIns="45720" rtlCol="0" anchor="ctr" anchorCtr="0">
            <a:norm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lvl="0">
              <a:lnSpc>
                <a:spcPct val="120000"/>
              </a:lnSpc>
              <a:defRPr/>
            </a:pPr>
            <a:r>
              <a:rPr lang="en-US" sz="3200" b="1" dirty="0">
                <a:solidFill>
                  <a:prstClr val="white"/>
                </a:solidFill>
                <a:latin typeface="Noto Sans" panose="020B0502040504020204" pitchFamily="34"/>
                <a:ea typeface="Noto Sans" panose="020B0502040504020204" pitchFamily="34"/>
                <a:cs typeface="Noto Sans" panose="020B0502040504020204" pitchFamily="34"/>
              </a:rPr>
              <a:t>Financial Requirement</a:t>
            </a:r>
          </a:p>
        </p:txBody>
      </p:sp>
      <p:sp>
        <p:nvSpPr>
          <p:cNvPr id="5" name="Footer Placeholder 4">
            <a:extLst>
              <a:ext uri="{FF2B5EF4-FFF2-40B4-BE49-F238E27FC236}">
                <a16:creationId xmlns:a16="http://schemas.microsoft.com/office/drawing/2014/main" id="{24AEC5D8-499A-4B47-92F0-7831F9845043}"/>
              </a:ext>
            </a:extLst>
          </p:cNvPr>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1/30/21 DRAFT PRESENTATION</a:t>
            </a:r>
            <a:endParaRPr lang="en-US" dirty="0">
              <a:solidFill>
                <a:schemeClr val="tx1"/>
              </a:solidFill>
            </a:endParaRPr>
          </a:p>
        </p:txBody>
      </p:sp>
      <p:sp>
        <p:nvSpPr>
          <p:cNvPr id="11" name="Content Placeholder 2">
            <a:extLst>
              <a:ext uri="{FF2B5EF4-FFF2-40B4-BE49-F238E27FC236}">
                <a16:creationId xmlns:a16="http://schemas.microsoft.com/office/drawing/2014/main" id="{09B21AB4-D1C1-4502-947D-4F12ACE87A4E}"/>
              </a:ext>
            </a:extLst>
          </p:cNvPr>
          <p:cNvSpPr>
            <a:spLocks noGrp="1"/>
          </p:cNvSpPr>
          <p:nvPr>
            <p:ph idx="1"/>
          </p:nvPr>
        </p:nvSpPr>
        <p:spPr>
          <a:xfrm>
            <a:off x="857839" y="1416086"/>
            <a:ext cx="7305773" cy="4616849"/>
          </a:xfrm>
        </p:spPr>
        <p:txBody>
          <a:bodyPr anchor="ctr">
            <a:normAutofit/>
          </a:bodyPr>
          <a:lstStyle/>
          <a:p>
            <a:r>
              <a:rPr lang="en-US" sz="3200" dirty="0">
                <a:latin typeface="Nunito Sans" pitchFamily="2" charset="0"/>
              </a:rPr>
              <a:t>C</a:t>
            </a:r>
            <a:r>
              <a:rPr lang="en-US" sz="3200" b="0" i="0" dirty="0">
                <a:effectLst/>
                <a:latin typeface="Nunito Sans" pitchFamily="2" charset="0"/>
              </a:rPr>
              <a:t>hild cannot have personal income that exceeds the Long-Term Care Medicaid limit of $2,382.</a:t>
            </a:r>
          </a:p>
          <a:p>
            <a:r>
              <a:rPr lang="en-US" sz="3200" dirty="0">
                <a:latin typeface="Nunito Sans" pitchFamily="2" charset="0"/>
              </a:rPr>
              <a:t>C</a:t>
            </a:r>
            <a:r>
              <a:rPr lang="en-US" sz="3200" b="0" i="0" dirty="0">
                <a:effectLst/>
                <a:latin typeface="Nunito Sans" pitchFamily="2" charset="0"/>
              </a:rPr>
              <a:t>hild cannot have countable resources that exceed $2,000. </a:t>
            </a:r>
          </a:p>
          <a:p>
            <a:r>
              <a:rPr lang="en-US" sz="3200" dirty="0">
                <a:latin typeface="Nunito Sans" pitchFamily="2" charset="0"/>
              </a:rPr>
              <a:t>Parent/guardian’s income and resources are not used to determine financial eligibility of the child.</a:t>
            </a:r>
            <a:endParaRPr lang="en-US" sz="3200" dirty="0"/>
          </a:p>
        </p:txBody>
      </p:sp>
      <p:sp>
        <p:nvSpPr>
          <p:cNvPr id="12" name="Footer Placeholder 5">
            <a:extLst>
              <a:ext uri="{FF2B5EF4-FFF2-40B4-BE49-F238E27FC236}">
                <a16:creationId xmlns:a16="http://schemas.microsoft.com/office/drawing/2014/main" id="{40D218FE-C066-4503-8A1A-832EB091B1D7}"/>
              </a:ext>
            </a:extLst>
          </p:cNvPr>
          <p:cNvSpPr txBox="1">
            <a:spLocks/>
          </p:cNvSpPr>
          <p:nvPr/>
        </p:nvSpPr>
        <p:spPr>
          <a:xfrm>
            <a:off x="4706747" y="6482080"/>
            <a:ext cx="1886999" cy="3352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solidFill>
                  <a:schemeClr val="bg1"/>
                </a:solidFill>
              </a:rPr>
              <a:t>11/17/21 PRESENTATION</a:t>
            </a:r>
          </a:p>
        </p:txBody>
      </p:sp>
    </p:spTree>
    <p:extLst>
      <p:ext uri="{BB962C8B-B14F-4D97-AF65-F5344CB8AC3E}">
        <p14:creationId xmlns:p14="http://schemas.microsoft.com/office/powerpoint/2010/main" val="40588792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S%20PP%20Theme_Alternate%20(4-3)">
  <a:themeElements>
    <a:clrScheme name="Custom 1">
      <a:dk1>
        <a:srgbClr val="2C2C2C"/>
      </a:dk1>
      <a:lt1>
        <a:srgbClr val="FFFFFF"/>
      </a:lt1>
      <a:dk2>
        <a:srgbClr val="1A75CF"/>
      </a:dk2>
      <a:lt2>
        <a:srgbClr val="FFFFFF"/>
      </a:lt2>
      <a:accent1>
        <a:srgbClr val="263755"/>
      </a:accent1>
      <a:accent2>
        <a:srgbClr val="F56617"/>
      </a:accent2>
      <a:accent3>
        <a:srgbClr val="959595"/>
      </a:accent3>
      <a:accent4>
        <a:srgbClr val="08CC78"/>
      </a:accent4>
      <a:accent5>
        <a:srgbClr val="FF0000"/>
      </a:accent5>
      <a:accent6>
        <a:srgbClr val="FFC000"/>
      </a:accent6>
      <a:hlink>
        <a:srgbClr val="00B0F0"/>
      </a:hlink>
      <a:folHlink>
        <a:srgbClr val="FF0000"/>
      </a:folHlink>
    </a:clrScheme>
    <a:fontScheme name="DHS_Main">
      <a:majorFont>
        <a:latin typeface="Garamond"/>
        <a:ea typeface=""/>
        <a:cs typeface=""/>
      </a:majorFont>
      <a:minorFont>
        <a:latin typeface="Franklin Gothic Book"/>
        <a:ea typeface=""/>
        <a:cs typeface=""/>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DHS%20PP%20Theme_Alternate%20(4-3)" id="{E5D69789-3AA4-4291-AE12-482FBCAE38CD}" vid="{440E6003-C4AB-4CD9-8BD3-DA67F62AA0F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A2B91CB588D2940B7FD927D6799C4E9" ma:contentTypeVersion="0" ma:contentTypeDescription="Create a new document." ma:contentTypeScope="" ma:versionID="f83e0b1fb0d2a44b2372087b2ea277c4">
  <xsd:schema xmlns:xsd="http://www.w3.org/2001/XMLSchema" xmlns:xs="http://www.w3.org/2001/XMLSchema" xmlns:p="http://schemas.microsoft.com/office/2006/metadata/properties" targetNamespace="http://schemas.microsoft.com/office/2006/metadata/properties" ma:root="true" ma:fieldsID="8022916f55ab85163ee9a5069dec31d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B91A873-D2B0-4A0E-BA2B-61AD5A908E46}">
  <ds:schemaRefs>
    <ds:schemaRef ds:uri="http://schemas.microsoft.com/sharepoint/v3/contenttype/forms"/>
  </ds:schemaRefs>
</ds:datastoreItem>
</file>

<file path=customXml/itemProps2.xml><?xml version="1.0" encoding="utf-8"?>
<ds:datastoreItem xmlns:ds="http://schemas.openxmlformats.org/officeDocument/2006/customXml" ds:itemID="{87D45787-F1D3-410C-9D50-D5B02D0ACD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2D3F5A6C-4F7C-42AB-A1DF-5357129D02D0}">
  <ds:schemaRefs>
    <ds:schemaRef ds:uri="http://purl.org/dc/terms/"/>
    <ds:schemaRef ds:uri="http://www.w3.org/XML/1998/namespace"/>
    <ds:schemaRef ds:uri="http://schemas.microsoft.com/office/2006/documentManagement/type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2020_DHS_PowerPointTemplate</Template>
  <TotalTime>21106</TotalTime>
  <Words>1365</Words>
  <Application>Microsoft Office PowerPoint</Application>
  <PresentationFormat>On-screen Show (4:3)</PresentationFormat>
  <Paragraphs>141</Paragraphs>
  <Slides>21</Slides>
  <Notes>12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21</vt:i4>
      </vt:variant>
    </vt:vector>
  </HeadingPairs>
  <TitlesOfParts>
    <vt:vector size="33" baseType="lpstr">
      <vt:lpstr>Arial</vt:lpstr>
      <vt:lpstr>Calibri</vt:lpstr>
      <vt:lpstr>Cambria</vt:lpstr>
      <vt:lpstr>Courier New</vt:lpstr>
      <vt:lpstr>Franklin Gothic Book</vt:lpstr>
      <vt:lpstr>Garamond</vt:lpstr>
      <vt:lpstr>Noto Sans</vt:lpstr>
      <vt:lpstr>Nunito Sans</vt:lpstr>
      <vt:lpstr>Segoe UI</vt:lpstr>
      <vt:lpstr>Symbol</vt:lpstr>
      <vt:lpstr>Wingdings</vt:lpstr>
      <vt:lpstr>DHS%20PP%20Theme_Alternate%20(4-3)</vt:lpstr>
      <vt:lpstr>TEFRA:  Annual Public Forum</vt:lpstr>
      <vt:lpstr>PowerPoint Presentation</vt:lpstr>
      <vt:lpstr>PowerPoint Presentation</vt:lpstr>
      <vt:lpstr>Are We Eligible for TEFRA Coverage?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TEFRA Changes</vt:lpstr>
      <vt:lpstr>How do I contact TEFRA?</vt:lpstr>
      <vt:lpstr>General TEFRA Information</vt:lpstr>
      <vt:lpstr>TEFRA Payment Unit</vt:lpstr>
      <vt:lpstr>Application Status and Eligibility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Webb</dc:creator>
  <cp:lastModifiedBy>NELL SMITH</cp:lastModifiedBy>
  <cp:revision>724</cp:revision>
  <cp:lastPrinted>2021-06-16T12:47:52Z</cp:lastPrinted>
  <dcterms:created xsi:type="dcterms:W3CDTF">2020-11-16T18:06:48Z</dcterms:created>
  <dcterms:modified xsi:type="dcterms:W3CDTF">2021-11-14T13:17:09Z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0x010100CA2B91CB588D2940B7FD927D6799C4E9</vt:lpwstr>
  </property>
</Properties>
</file>