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4"/>
  </p:sldMasterIdLst>
  <p:notesMasterIdLst>
    <p:notesMasterId r:id="rId33"/>
  </p:notesMasterIdLst>
  <p:handoutMasterIdLst>
    <p:handoutMasterId r:id="rId34"/>
  </p:handoutMasterIdLst>
  <p:sldIdLst>
    <p:sldId id="256" r:id="rId5"/>
    <p:sldId id="271" r:id="rId6"/>
    <p:sldId id="292" r:id="rId7"/>
    <p:sldId id="276" r:id="rId8"/>
    <p:sldId id="275" r:id="rId9"/>
    <p:sldId id="277" r:id="rId10"/>
    <p:sldId id="278" r:id="rId11"/>
    <p:sldId id="279" r:id="rId12"/>
    <p:sldId id="280" r:id="rId13"/>
    <p:sldId id="302" r:id="rId14"/>
    <p:sldId id="281" r:id="rId15"/>
    <p:sldId id="293" r:id="rId16"/>
    <p:sldId id="303" r:id="rId17"/>
    <p:sldId id="294" r:id="rId18"/>
    <p:sldId id="301" r:id="rId19"/>
    <p:sldId id="295" r:id="rId20"/>
    <p:sldId id="298" r:id="rId21"/>
    <p:sldId id="304" r:id="rId22"/>
    <p:sldId id="297" r:id="rId23"/>
    <p:sldId id="299" r:id="rId24"/>
    <p:sldId id="300" r:id="rId25"/>
    <p:sldId id="296" r:id="rId26"/>
    <p:sldId id="284" r:id="rId27"/>
    <p:sldId id="306" r:id="rId28"/>
    <p:sldId id="305" r:id="rId29"/>
    <p:sldId id="285" r:id="rId30"/>
    <p:sldId id="264" r:id="rId31"/>
    <p:sldId id="27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1F5A8-F2E8-535F-8759-0DCAA86BBB89}" name="Martina Smith" initials="MS" userId="S::Martina.Smith@dhs.arkansas.gov::719af0b0-2d57-40e9-81c4-df99677dc0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B9"/>
    <a:srgbClr val="30B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93758" autoAdjust="0"/>
  </p:normalViewPr>
  <p:slideViewPr>
    <p:cSldViewPr snapToGrid="0">
      <p:cViewPr varScale="1">
        <p:scale>
          <a:sx n="107" d="100"/>
          <a:sy n="107" d="100"/>
        </p:scale>
        <p:origin x="1422" y="102"/>
      </p:cViewPr>
      <p:guideLst/>
    </p:cSldViewPr>
  </p:slideViewPr>
  <p:notesTextViewPr>
    <p:cViewPr>
      <p:scale>
        <a:sx n="1" d="1"/>
        <a:sy n="1" d="1"/>
      </p:scale>
      <p:origin x="0" y="0"/>
    </p:cViewPr>
  </p:notesTextViewPr>
  <p:sorterViewPr>
    <p:cViewPr>
      <p:scale>
        <a:sx n="100" d="100"/>
        <a:sy n="100" d="100"/>
      </p:scale>
      <p:origin x="0" y="-55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Smith" userId="719af0b0-2d57-40e9-81c4-df99677dc09b" providerId="ADAL" clId="{A5158DF4-8CF8-4817-B9C9-C4C9B9471C41}"/>
    <pc:docChg chg="custSel modSld">
      <pc:chgData name="Martina Smith" userId="719af0b0-2d57-40e9-81c4-df99677dc09b" providerId="ADAL" clId="{A5158DF4-8CF8-4817-B9C9-C4C9B9471C41}" dt="2023-11-02T15:31:03.102" v="492" actId="20577"/>
      <pc:docMkLst>
        <pc:docMk/>
      </pc:docMkLst>
      <pc:sldChg chg="modSp mod">
        <pc:chgData name="Martina Smith" userId="719af0b0-2d57-40e9-81c4-df99677dc09b" providerId="ADAL" clId="{A5158DF4-8CF8-4817-B9C9-C4C9B9471C41}" dt="2023-11-02T15:31:03.102" v="492" actId="20577"/>
        <pc:sldMkLst>
          <pc:docMk/>
          <pc:sldMk cId="3348255233" sldId="284"/>
        </pc:sldMkLst>
        <pc:spChg chg="mod">
          <ac:chgData name="Martina Smith" userId="719af0b0-2d57-40e9-81c4-df99677dc09b" providerId="ADAL" clId="{A5158DF4-8CF8-4817-B9C9-C4C9B9471C41}" dt="2023-11-02T15:31:03.102" v="492" actId="20577"/>
          <ac:spMkLst>
            <pc:docMk/>
            <pc:sldMk cId="3348255233" sldId="284"/>
            <ac:spMk id="3" creationId="{2FD2B5B4-7DFD-92BF-32D0-E5B65E4F5D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707D94-8829-4736-83DF-CE9033CB39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696E7B-A92E-47EB-9A85-F5EEA06D1B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F0510-248A-4DE0-A80E-1987F43795A0}" type="datetimeFigureOut">
              <a:rPr lang="en-US" smtClean="0"/>
              <a:t>10/30/2023</a:t>
            </a:fld>
            <a:endParaRPr lang="en-US"/>
          </a:p>
        </p:txBody>
      </p:sp>
      <p:sp>
        <p:nvSpPr>
          <p:cNvPr id="4" name="Footer Placeholder 3">
            <a:extLst>
              <a:ext uri="{FF2B5EF4-FFF2-40B4-BE49-F238E27FC236}">
                <a16:creationId xmlns:a16="http://schemas.microsoft.com/office/drawing/2014/main" id="{B4708555-94B8-4D86-9F15-89389B9266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A70D86-3716-44B6-A098-09E95428E0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6D0145-1E42-4FA5-BD30-45C2E3C3729C}" type="slidenum">
              <a:rPr lang="en-US" smtClean="0"/>
              <a:t>‹#›</a:t>
            </a:fld>
            <a:endParaRPr lang="en-US"/>
          </a:p>
        </p:txBody>
      </p:sp>
    </p:spTree>
    <p:extLst>
      <p:ext uri="{BB962C8B-B14F-4D97-AF65-F5344CB8AC3E}">
        <p14:creationId xmlns:p14="http://schemas.microsoft.com/office/powerpoint/2010/main" val="21675418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F2778-9557-48FB-8E3E-EB06A13F6314}" type="datetimeFigureOut">
              <a:rPr lang="en-US" smtClean="0"/>
              <a:t>10/25/2023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752AA-A243-4EED-BBC7-6914E6F5DC5E}" type="slidenum">
              <a:rPr lang="en-US" smtClean="0"/>
              <a:t>‹#›</a:t>
            </a:fld>
            <a:endParaRPr lang="en-US"/>
          </a:p>
        </p:txBody>
      </p:sp>
    </p:spTree>
    <p:extLst>
      <p:ext uri="{BB962C8B-B14F-4D97-AF65-F5344CB8AC3E}">
        <p14:creationId xmlns:p14="http://schemas.microsoft.com/office/powerpoint/2010/main" val="405278359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1</a:t>
            </a:fld>
            <a:endParaRPr lang="en-US"/>
          </a:p>
        </p:txBody>
      </p:sp>
      <p:sp>
        <p:nvSpPr>
          <p:cNvPr id="5" name="Footer Placeholder 4">
            <a:extLst>
              <a:ext uri="{FF2B5EF4-FFF2-40B4-BE49-F238E27FC236}">
                <a16:creationId xmlns:a16="http://schemas.microsoft.com/office/drawing/2014/main" id="{4B3767D7-602E-CCBE-B7E6-CE061092E4B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9134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10</a:t>
            </a:fld>
            <a:endParaRPr lang="en-US"/>
          </a:p>
        </p:txBody>
      </p:sp>
      <p:sp>
        <p:nvSpPr>
          <p:cNvPr id="5" name="Footer Placeholder 4">
            <a:extLst>
              <a:ext uri="{FF2B5EF4-FFF2-40B4-BE49-F238E27FC236}">
                <a16:creationId xmlns:a16="http://schemas.microsoft.com/office/drawing/2014/main" id="{8ADD56AC-362D-7287-F1CB-2E7579CF382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4719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752AA-A243-4EED-BBC7-6914E6F5DC5E}" type="slidenum">
              <a:rPr lang="en-US" smtClean="0"/>
              <a:t>13</a:t>
            </a:fld>
            <a:endParaRPr lang="en-US"/>
          </a:p>
        </p:txBody>
      </p:sp>
      <p:sp>
        <p:nvSpPr>
          <p:cNvPr id="5" name="Footer Placeholder 4">
            <a:extLst>
              <a:ext uri="{FF2B5EF4-FFF2-40B4-BE49-F238E27FC236}">
                <a16:creationId xmlns:a16="http://schemas.microsoft.com/office/drawing/2014/main" id="{F528D742-58D7-E333-CFF1-AA01B66AEA2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7039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10BB-35C1-4489-8229-6CEE8431E4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2357BA1-9C7B-47FC-AE34-C8A1FD834B3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7B55D1F-1ADE-45C8-8C8F-09601108EC1C}"/>
              </a:ext>
            </a:extLst>
          </p:cNvPr>
          <p:cNvSpPr>
            <a:spLocks noGrp="1"/>
          </p:cNvSpPr>
          <p:nvPr>
            <p:ph type="dt" sz="half" idx="10"/>
          </p:nvPr>
        </p:nvSpPr>
        <p:spPr/>
        <p:txBody>
          <a:bodyPr/>
          <a:lstStyle/>
          <a:p>
            <a:fld id="{48FF91E2-800F-4A26-8BA9-804EB310FCFF}" type="datetime1">
              <a:rPr lang="en-US" smtClean="0"/>
              <a:t>10/25/2023</a:t>
            </a:fld>
            <a:endParaRPr lang="en-US"/>
          </a:p>
        </p:txBody>
      </p:sp>
      <p:sp>
        <p:nvSpPr>
          <p:cNvPr id="5" name="Footer Placeholder 4">
            <a:extLst>
              <a:ext uri="{FF2B5EF4-FFF2-40B4-BE49-F238E27FC236}">
                <a16:creationId xmlns:a16="http://schemas.microsoft.com/office/drawing/2014/main" id="{0AD70F54-F718-4BFD-A82B-0F0770934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903CE-26D3-457B-8DD0-7FC4B3222131}"/>
              </a:ext>
            </a:extLst>
          </p:cNvPr>
          <p:cNvSpPr>
            <a:spLocks noGrp="1"/>
          </p:cNvSpPr>
          <p:nvPr>
            <p:ph type="sldNum" sz="quarter" idx="12"/>
          </p:nvPr>
        </p:nvSpPr>
        <p:spPr/>
        <p:txBody>
          <a:bodyPr/>
          <a:lstStyle/>
          <a:p>
            <a:fld id="{C0465BDC-DAA7-4695-9F90-2604F83C7D05}" type="slidenum">
              <a:rPr lang="en-US" smtClean="0"/>
              <a:t>‹#›</a:t>
            </a:fld>
            <a:endParaRPr lang="en-US"/>
          </a:p>
        </p:txBody>
      </p:sp>
    </p:spTree>
    <p:extLst>
      <p:ext uri="{BB962C8B-B14F-4D97-AF65-F5344CB8AC3E}">
        <p14:creationId xmlns:p14="http://schemas.microsoft.com/office/powerpoint/2010/main" val="296664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192A-6FA5-4438-B72A-F438D19AC3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C17120-1686-418C-9F91-A3B5840A73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CBB39-0D03-4720-B561-0C619A21267E}"/>
              </a:ext>
            </a:extLst>
          </p:cNvPr>
          <p:cNvSpPr>
            <a:spLocks noGrp="1"/>
          </p:cNvSpPr>
          <p:nvPr>
            <p:ph type="dt" sz="half" idx="10"/>
          </p:nvPr>
        </p:nvSpPr>
        <p:spPr/>
        <p:txBody>
          <a:bodyPr/>
          <a:lstStyle/>
          <a:p>
            <a:fld id="{0C8F5AB5-84CC-4F58-B85F-77721D3A4B66}" type="datetime1">
              <a:rPr lang="en-US" smtClean="0"/>
              <a:t>10/25/2023</a:t>
            </a:fld>
            <a:endParaRPr lang="en-US"/>
          </a:p>
        </p:txBody>
      </p:sp>
      <p:sp>
        <p:nvSpPr>
          <p:cNvPr id="5" name="Footer Placeholder 4">
            <a:extLst>
              <a:ext uri="{FF2B5EF4-FFF2-40B4-BE49-F238E27FC236}">
                <a16:creationId xmlns:a16="http://schemas.microsoft.com/office/drawing/2014/main" id="{2AF5BA5D-C85A-45BC-9302-DBD575535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F0407-D91D-4EAF-8D28-DC93F6C2DAEB}"/>
              </a:ext>
            </a:extLst>
          </p:cNvPr>
          <p:cNvSpPr>
            <a:spLocks noGrp="1"/>
          </p:cNvSpPr>
          <p:nvPr>
            <p:ph type="sldNum" sz="quarter" idx="12"/>
          </p:nvPr>
        </p:nvSpPr>
        <p:spPr/>
        <p:txBody>
          <a:bodyPr/>
          <a:lstStyle/>
          <a:p>
            <a:fld id="{C0465BDC-DAA7-4695-9F90-2604F83C7D05}" type="slidenum">
              <a:rPr lang="en-US" smtClean="0"/>
              <a:t>‹#›</a:t>
            </a:fld>
            <a:endParaRPr lang="en-US"/>
          </a:p>
        </p:txBody>
      </p:sp>
    </p:spTree>
    <p:extLst>
      <p:ext uri="{BB962C8B-B14F-4D97-AF65-F5344CB8AC3E}">
        <p14:creationId xmlns:p14="http://schemas.microsoft.com/office/powerpoint/2010/main" val="287525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970E54-AE7D-41BB-98EA-06A0439B33A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0D8909-D775-48F3-98A4-4FB656581C8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1D0EB-2523-4391-BD5E-4DF8DBA1C2B0}"/>
              </a:ext>
            </a:extLst>
          </p:cNvPr>
          <p:cNvSpPr>
            <a:spLocks noGrp="1"/>
          </p:cNvSpPr>
          <p:nvPr>
            <p:ph type="dt" sz="half" idx="10"/>
          </p:nvPr>
        </p:nvSpPr>
        <p:spPr/>
        <p:txBody>
          <a:bodyPr/>
          <a:lstStyle/>
          <a:p>
            <a:fld id="{ECEC9747-DFF5-4C28-9F16-2A10E665A8A9}" type="datetime1">
              <a:rPr lang="en-US" smtClean="0"/>
              <a:t>10/25/2023</a:t>
            </a:fld>
            <a:endParaRPr lang="en-US"/>
          </a:p>
        </p:txBody>
      </p:sp>
      <p:sp>
        <p:nvSpPr>
          <p:cNvPr id="5" name="Footer Placeholder 4">
            <a:extLst>
              <a:ext uri="{FF2B5EF4-FFF2-40B4-BE49-F238E27FC236}">
                <a16:creationId xmlns:a16="http://schemas.microsoft.com/office/drawing/2014/main" id="{2173A11D-C8F6-4E74-B508-85248A963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13A91-F7BE-4C65-B655-C6EF72A5D1DA}"/>
              </a:ext>
            </a:extLst>
          </p:cNvPr>
          <p:cNvSpPr>
            <a:spLocks noGrp="1"/>
          </p:cNvSpPr>
          <p:nvPr>
            <p:ph type="sldNum" sz="quarter" idx="12"/>
          </p:nvPr>
        </p:nvSpPr>
        <p:spPr/>
        <p:txBody>
          <a:bodyPr/>
          <a:lstStyle/>
          <a:p>
            <a:fld id="{C0465BDC-DAA7-4695-9F90-2604F83C7D05}" type="slidenum">
              <a:rPr lang="en-US" smtClean="0"/>
              <a:t>‹#›</a:t>
            </a:fld>
            <a:endParaRPr lang="en-US"/>
          </a:p>
        </p:txBody>
      </p:sp>
    </p:spTree>
    <p:extLst>
      <p:ext uri="{BB962C8B-B14F-4D97-AF65-F5344CB8AC3E}">
        <p14:creationId xmlns:p14="http://schemas.microsoft.com/office/powerpoint/2010/main" val="23850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0BE0-5D21-4B53-9706-A0A497057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A72028-88D1-4E5F-80DC-D46C9C3364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E0863-175D-4D77-B03D-54AF1D217FCD}"/>
              </a:ext>
            </a:extLst>
          </p:cNvPr>
          <p:cNvSpPr>
            <a:spLocks noGrp="1"/>
          </p:cNvSpPr>
          <p:nvPr>
            <p:ph type="dt" sz="half" idx="10"/>
          </p:nvPr>
        </p:nvSpPr>
        <p:spPr/>
        <p:txBody>
          <a:bodyPr/>
          <a:lstStyle/>
          <a:p>
            <a:fld id="{49EFB882-26C2-4DAD-BB21-7401EBE87E02}" type="datetime1">
              <a:rPr lang="en-US" smtClean="0"/>
              <a:t>10/25/2023</a:t>
            </a:fld>
            <a:endParaRPr lang="en-US"/>
          </a:p>
        </p:txBody>
      </p:sp>
      <p:sp>
        <p:nvSpPr>
          <p:cNvPr id="5" name="Footer Placeholder 4">
            <a:extLst>
              <a:ext uri="{FF2B5EF4-FFF2-40B4-BE49-F238E27FC236}">
                <a16:creationId xmlns:a16="http://schemas.microsoft.com/office/drawing/2014/main" id="{D01AC6B7-0E4D-4FBC-8A3B-B606C6E05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B60F4-28B7-4868-AE7F-1E65628E12F8}"/>
              </a:ext>
            </a:extLst>
          </p:cNvPr>
          <p:cNvSpPr>
            <a:spLocks noGrp="1"/>
          </p:cNvSpPr>
          <p:nvPr>
            <p:ph type="sldNum" sz="quarter" idx="12"/>
          </p:nvPr>
        </p:nvSpPr>
        <p:spPr/>
        <p:txBody>
          <a:bodyPr/>
          <a:lstStyle/>
          <a:p>
            <a:fld id="{C0465BDC-DAA7-4695-9F90-2604F83C7D05}" type="slidenum">
              <a:rPr lang="en-US" smtClean="0"/>
              <a:t>‹#›</a:t>
            </a:fld>
            <a:endParaRPr lang="en-US"/>
          </a:p>
        </p:txBody>
      </p:sp>
    </p:spTree>
    <p:extLst>
      <p:ext uri="{BB962C8B-B14F-4D97-AF65-F5344CB8AC3E}">
        <p14:creationId xmlns:p14="http://schemas.microsoft.com/office/powerpoint/2010/main" val="414253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849E-E7DE-42F9-BA5F-55EAFAD7B6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66F8A58-D106-4C5B-A706-7097289C7FE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0E1D70-7A44-4D7F-BBC8-519C9F027F9C}"/>
              </a:ext>
            </a:extLst>
          </p:cNvPr>
          <p:cNvSpPr>
            <a:spLocks noGrp="1"/>
          </p:cNvSpPr>
          <p:nvPr>
            <p:ph type="dt" sz="half" idx="10"/>
          </p:nvPr>
        </p:nvSpPr>
        <p:spPr/>
        <p:txBody>
          <a:bodyPr/>
          <a:lstStyle/>
          <a:p>
            <a:fld id="{F9D9929E-F10D-4696-8898-568F5A75A044}" type="datetime1">
              <a:rPr lang="en-US" smtClean="0"/>
              <a:t>10/25/2023</a:t>
            </a:fld>
            <a:endParaRPr lang="en-US"/>
          </a:p>
        </p:txBody>
      </p:sp>
      <p:sp>
        <p:nvSpPr>
          <p:cNvPr id="5" name="Footer Placeholder 4">
            <a:extLst>
              <a:ext uri="{FF2B5EF4-FFF2-40B4-BE49-F238E27FC236}">
                <a16:creationId xmlns:a16="http://schemas.microsoft.com/office/drawing/2014/main" id="{6B3961B6-9B46-4449-A749-AE7C8F135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63679-1C7F-44C6-B000-B44A97993C62}"/>
              </a:ext>
            </a:extLst>
          </p:cNvPr>
          <p:cNvSpPr>
            <a:spLocks noGrp="1"/>
          </p:cNvSpPr>
          <p:nvPr>
            <p:ph type="sldNum" sz="quarter" idx="12"/>
          </p:nvPr>
        </p:nvSpPr>
        <p:spPr/>
        <p:txBody>
          <a:bodyPr/>
          <a:lstStyle/>
          <a:p>
            <a:fld id="{C0465BDC-DAA7-4695-9F90-2604F83C7D05}" type="slidenum">
              <a:rPr lang="en-US" smtClean="0"/>
              <a:t>‹#›</a:t>
            </a:fld>
            <a:endParaRPr lang="en-US"/>
          </a:p>
        </p:txBody>
      </p:sp>
    </p:spTree>
    <p:extLst>
      <p:ext uri="{BB962C8B-B14F-4D97-AF65-F5344CB8AC3E}">
        <p14:creationId xmlns:p14="http://schemas.microsoft.com/office/powerpoint/2010/main" val="231547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F49D-2560-4276-9A32-6859F301F8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B68806-17A3-42F1-9D2A-9FB37B93ED4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6EFE8D-CD67-4CAB-B152-347ED58A535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DDB93-560E-4136-9009-0A52F7D0E16F}"/>
              </a:ext>
            </a:extLst>
          </p:cNvPr>
          <p:cNvSpPr>
            <a:spLocks noGrp="1"/>
          </p:cNvSpPr>
          <p:nvPr>
            <p:ph type="dt" sz="half" idx="10"/>
          </p:nvPr>
        </p:nvSpPr>
        <p:spPr/>
        <p:txBody>
          <a:bodyPr/>
          <a:lstStyle/>
          <a:p>
            <a:fld id="{D7A0B427-B8E3-401C-9321-54247BF921C4}" type="datetime1">
              <a:rPr lang="en-US" smtClean="0"/>
              <a:t>10/25/2023</a:t>
            </a:fld>
            <a:endParaRPr lang="en-US"/>
          </a:p>
        </p:txBody>
      </p:sp>
      <p:sp>
        <p:nvSpPr>
          <p:cNvPr id="6" name="Footer Placeholder 5">
            <a:extLst>
              <a:ext uri="{FF2B5EF4-FFF2-40B4-BE49-F238E27FC236}">
                <a16:creationId xmlns:a16="http://schemas.microsoft.com/office/drawing/2014/main" id="{C1E8ABD9-EAF4-439B-B581-1955E805D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45786-5CCE-4506-9210-CC525C710CAF}"/>
              </a:ext>
            </a:extLst>
          </p:cNvPr>
          <p:cNvSpPr>
            <a:spLocks noGrp="1"/>
          </p:cNvSpPr>
          <p:nvPr>
            <p:ph type="sldNum" sz="quarter" idx="12"/>
          </p:nvPr>
        </p:nvSpPr>
        <p:spPr/>
        <p:txBody>
          <a:bodyPr/>
          <a:lstStyle/>
          <a:p>
            <a:fld id="{C0465BDC-DAA7-4695-9F90-2604F83C7D05}" type="slidenum">
              <a:rPr lang="en-US" smtClean="0"/>
              <a:t>‹#›</a:t>
            </a:fld>
            <a:endParaRPr lang="en-US"/>
          </a:p>
        </p:txBody>
      </p:sp>
    </p:spTree>
    <p:extLst>
      <p:ext uri="{BB962C8B-B14F-4D97-AF65-F5344CB8AC3E}">
        <p14:creationId xmlns:p14="http://schemas.microsoft.com/office/powerpoint/2010/main" val="296622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50A5-02C9-45AC-997D-BDB2BF91D1D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A20EFF-1B04-45CE-82F1-493D627E06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F79202A-0E2C-4651-BA42-872D9FB277D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05C69E-60F0-4C2B-87F0-FCE02491E4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81BE8C-B16C-460D-8D00-F7DF67BB441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FBFD28-AA68-4445-9EF2-57F73EE54C94}"/>
              </a:ext>
            </a:extLst>
          </p:cNvPr>
          <p:cNvSpPr>
            <a:spLocks noGrp="1"/>
          </p:cNvSpPr>
          <p:nvPr>
            <p:ph type="dt" sz="half" idx="10"/>
          </p:nvPr>
        </p:nvSpPr>
        <p:spPr/>
        <p:txBody>
          <a:bodyPr/>
          <a:lstStyle/>
          <a:p>
            <a:fld id="{B52E10FA-A1CA-4DFD-870B-7928D918A1E7}" type="datetime1">
              <a:rPr lang="en-US" smtClean="0"/>
              <a:t>10/25/2023</a:t>
            </a:fld>
            <a:endParaRPr lang="en-US"/>
          </a:p>
        </p:txBody>
      </p:sp>
      <p:sp>
        <p:nvSpPr>
          <p:cNvPr id="8" name="Footer Placeholder 7">
            <a:extLst>
              <a:ext uri="{FF2B5EF4-FFF2-40B4-BE49-F238E27FC236}">
                <a16:creationId xmlns:a16="http://schemas.microsoft.com/office/drawing/2014/main" id="{87A56C0C-ED65-4178-8BD2-0369E12426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60EA31-E025-4246-AD54-CDE4A7B200E6}"/>
              </a:ext>
            </a:extLst>
          </p:cNvPr>
          <p:cNvSpPr>
            <a:spLocks noGrp="1"/>
          </p:cNvSpPr>
          <p:nvPr>
            <p:ph type="sldNum" sz="quarter" idx="12"/>
          </p:nvPr>
        </p:nvSpPr>
        <p:spPr/>
        <p:txBody>
          <a:bodyPr/>
          <a:lstStyle/>
          <a:p>
            <a:fld id="{C0465BDC-DAA7-4695-9F90-2604F83C7D05}" type="slidenum">
              <a:rPr lang="en-US" smtClean="0"/>
              <a:t>‹#›</a:t>
            </a:fld>
            <a:endParaRPr lang="en-US"/>
          </a:p>
        </p:txBody>
      </p:sp>
    </p:spTree>
    <p:extLst>
      <p:ext uri="{BB962C8B-B14F-4D97-AF65-F5344CB8AC3E}">
        <p14:creationId xmlns:p14="http://schemas.microsoft.com/office/powerpoint/2010/main" val="304422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6A4E-F4C6-4A9E-B58C-6F6BB81224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EE63F5-245F-487E-9F3B-C675CD5B4ED3}"/>
              </a:ext>
            </a:extLst>
          </p:cNvPr>
          <p:cNvSpPr>
            <a:spLocks noGrp="1"/>
          </p:cNvSpPr>
          <p:nvPr>
            <p:ph type="dt" sz="half" idx="10"/>
          </p:nvPr>
        </p:nvSpPr>
        <p:spPr/>
        <p:txBody>
          <a:bodyPr/>
          <a:lstStyle/>
          <a:p>
            <a:fld id="{D750B2E9-4B36-4C61-9505-C97FC332C29D}" type="datetime1">
              <a:rPr lang="en-US" smtClean="0"/>
              <a:t>10/25/2023</a:t>
            </a:fld>
            <a:endParaRPr lang="en-US"/>
          </a:p>
        </p:txBody>
      </p:sp>
      <p:sp>
        <p:nvSpPr>
          <p:cNvPr id="4" name="Footer Placeholder 3">
            <a:extLst>
              <a:ext uri="{FF2B5EF4-FFF2-40B4-BE49-F238E27FC236}">
                <a16:creationId xmlns:a16="http://schemas.microsoft.com/office/drawing/2014/main" id="{0C5FFB90-F8A1-4E41-999F-18838C6AED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4B3200-A8C5-4675-96AA-8AACB39941F0}"/>
              </a:ext>
            </a:extLst>
          </p:cNvPr>
          <p:cNvSpPr>
            <a:spLocks noGrp="1"/>
          </p:cNvSpPr>
          <p:nvPr>
            <p:ph type="sldNum" sz="quarter" idx="12"/>
          </p:nvPr>
        </p:nvSpPr>
        <p:spPr/>
        <p:txBody>
          <a:bodyPr/>
          <a:lstStyle/>
          <a:p>
            <a:fld id="{C0465BDC-DAA7-4695-9F90-2604F83C7D05}" type="slidenum">
              <a:rPr lang="en-US" smtClean="0"/>
              <a:t>‹#›</a:t>
            </a:fld>
            <a:endParaRPr lang="en-US"/>
          </a:p>
        </p:txBody>
      </p:sp>
    </p:spTree>
    <p:extLst>
      <p:ext uri="{BB962C8B-B14F-4D97-AF65-F5344CB8AC3E}">
        <p14:creationId xmlns:p14="http://schemas.microsoft.com/office/powerpoint/2010/main" val="362195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EB8D56-2A95-4FDB-A861-C404419B118F}"/>
              </a:ext>
            </a:extLst>
          </p:cNvPr>
          <p:cNvSpPr>
            <a:spLocks noGrp="1"/>
          </p:cNvSpPr>
          <p:nvPr>
            <p:ph type="dt" sz="half" idx="10"/>
          </p:nvPr>
        </p:nvSpPr>
        <p:spPr/>
        <p:txBody>
          <a:bodyPr/>
          <a:lstStyle/>
          <a:p>
            <a:fld id="{B5887AE3-F39B-4DCE-B718-2CC73367548C}" type="datetime1">
              <a:rPr lang="en-US" smtClean="0"/>
              <a:t>10/25/2023</a:t>
            </a:fld>
            <a:endParaRPr lang="en-US"/>
          </a:p>
        </p:txBody>
      </p:sp>
      <p:sp>
        <p:nvSpPr>
          <p:cNvPr id="3" name="Footer Placeholder 2">
            <a:extLst>
              <a:ext uri="{FF2B5EF4-FFF2-40B4-BE49-F238E27FC236}">
                <a16:creationId xmlns:a16="http://schemas.microsoft.com/office/drawing/2014/main" id="{F071B885-0A60-4649-BB05-7DB4BC972C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96BEDB-0A18-4B48-9BE3-5D2BC3D109A2}"/>
              </a:ext>
            </a:extLst>
          </p:cNvPr>
          <p:cNvSpPr>
            <a:spLocks noGrp="1"/>
          </p:cNvSpPr>
          <p:nvPr>
            <p:ph type="sldNum" sz="quarter" idx="12"/>
          </p:nvPr>
        </p:nvSpPr>
        <p:spPr/>
        <p:txBody>
          <a:bodyPr/>
          <a:lstStyle/>
          <a:p>
            <a:fld id="{C0465BDC-DAA7-4695-9F90-2604F83C7D05}" type="slidenum">
              <a:rPr lang="en-US" smtClean="0"/>
              <a:t>‹#›</a:t>
            </a:fld>
            <a:endParaRPr lang="en-US"/>
          </a:p>
        </p:txBody>
      </p:sp>
    </p:spTree>
    <p:extLst>
      <p:ext uri="{BB962C8B-B14F-4D97-AF65-F5344CB8AC3E}">
        <p14:creationId xmlns:p14="http://schemas.microsoft.com/office/powerpoint/2010/main" val="217952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040F-2228-498C-8B69-155172C531E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6B4D1D7-C18B-4210-A4CD-FA3E942E671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D93BF7-F45D-48A8-A0AA-0DF8D812AB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3B30DB6-CE9D-4806-B6A1-3DEF078C3056}"/>
              </a:ext>
            </a:extLst>
          </p:cNvPr>
          <p:cNvSpPr>
            <a:spLocks noGrp="1"/>
          </p:cNvSpPr>
          <p:nvPr>
            <p:ph type="dt" sz="half" idx="10"/>
          </p:nvPr>
        </p:nvSpPr>
        <p:spPr/>
        <p:txBody>
          <a:bodyPr/>
          <a:lstStyle/>
          <a:p>
            <a:fld id="{C14CE485-2C34-4396-A6A2-4367B3D0E5D1}" type="datetime1">
              <a:rPr lang="en-US" smtClean="0"/>
              <a:t>10/25/2023</a:t>
            </a:fld>
            <a:endParaRPr lang="en-US"/>
          </a:p>
        </p:txBody>
      </p:sp>
      <p:sp>
        <p:nvSpPr>
          <p:cNvPr id="6" name="Footer Placeholder 5">
            <a:extLst>
              <a:ext uri="{FF2B5EF4-FFF2-40B4-BE49-F238E27FC236}">
                <a16:creationId xmlns:a16="http://schemas.microsoft.com/office/drawing/2014/main" id="{B4830435-5ECF-4263-8458-BD4D8CD0D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BFE946-9F8D-4277-9628-AE1D646428DF}"/>
              </a:ext>
            </a:extLst>
          </p:cNvPr>
          <p:cNvSpPr>
            <a:spLocks noGrp="1"/>
          </p:cNvSpPr>
          <p:nvPr>
            <p:ph type="sldNum" sz="quarter" idx="12"/>
          </p:nvPr>
        </p:nvSpPr>
        <p:spPr/>
        <p:txBody>
          <a:bodyPr/>
          <a:lstStyle/>
          <a:p>
            <a:fld id="{C0465BDC-DAA7-4695-9F90-2604F83C7D05}" type="slidenum">
              <a:rPr lang="en-US" smtClean="0"/>
              <a:t>‹#›</a:t>
            </a:fld>
            <a:endParaRPr lang="en-US"/>
          </a:p>
        </p:txBody>
      </p:sp>
    </p:spTree>
    <p:extLst>
      <p:ext uri="{BB962C8B-B14F-4D97-AF65-F5344CB8AC3E}">
        <p14:creationId xmlns:p14="http://schemas.microsoft.com/office/powerpoint/2010/main" val="326880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EB94-A92E-49EB-B72A-0E37FC8371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A084553-F045-4B97-B291-F3C2D7B2DC1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C842D65B-EDE4-410A-B86F-ED67451436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123745-7CBC-40D5-A0CB-4AE354974441}"/>
              </a:ext>
            </a:extLst>
          </p:cNvPr>
          <p:cNvSpPr>
            <a:spLocks noGrp="1"/>
          </p:cNvSpPr>
          <p:nvPr>
            <p:ph type="dt" sz="half" idx="10"/>
          </p:nvPr>
        </p:nvSpPr>
        <p:spPr/>
        <p:txBody>
          <a:bodyPr/>
          <a:lstStyle/>
          <a:p>
            <a:fld id="{BCA097AF-C900-4790-992E-D95BCCDBB346}" type="datetime1">
              <a:rPr lang="en-US" smtClean="0"/>
              <a:t>10/25/2023</a:t>
            </a:fld>
            <a:endParaRPr lang="en-US"/>
          </a:p>
        </p:txBody>
      </p:sp>
      <p:sp>
        <p:nvSpPr>
          <p:cNvPr id="6" name="Footer Placeholder 5">
            <a:extLst>
              <a:ext uri="{FF2B5EF4-FFF2-40B4-BE49-F238E27FC236}">
                <a16:creationId xmlns:a16="http://schemas.microsoft.com/office/drawing/2014/main" id="{98AD9DBC-683B-4551-8551-5C7F0547E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02215-A7F6-4B12-835F-75B3B9E3E291}"/>
              </a:ext>
            </a:extLst>
          </p:cNvPr>
          <p:cNvSpPr>
            <a:spLocks noGrp="1"/>
          </p:cNvSpPr>
          <p:nvPr>
            <p:ph type="sldNum" sz="quarter" idx="12"/>
          </p:nvPr>
        </p:nvSpPr>
        <p:spPr/>
        <p:txBody>
          <a:bodyPr/>
          <a:lstStyle/>
          <a:p>
            <a:fld id="{C0465BDC-DAA7-4695-9F90-2604F83C7D05}" type="slidenum">
              <a:rPr lang="en-US" smtClean="0"/>
              <a:t>‹#›</a:t>
            </a:fld>
            <a:endParaRPr lang="en-US"/>
          </a:p>
        </p:txBody>
      </p:sp>
    </p:spTree>
    <p:extLst>
      <p:ext uri="{BB962C8B-B14F-4D97-AF65-F5344CB8AC3E}">
        <p14:creationId xmlns:p14="http://schemas.microsoft.com/office/powerpoint/2010/main" val="416904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6C351E-1152-4974-848D-98DDCBBC81E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9A40DF-7340-4CAB-949A-63BE05F4C6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DDC9-0FBB-4866-A7AB-91E23D096DF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376D8D-CA5E-4AAB-9701-ADE055BFD96C}" type="datetime1">
              <a:rPr lang="en-US" smtClean="0"/>
              <a:t>10/25/2023</a:t>
            </a:fld>
            <a:endParaRPr lang="en-US"/>
          </a:p>
        </p:txBody>
      </p:sp>
      <p:sp>
        <p:nvSpPr>
          <p:cNvPr id="5" name="Footer Placeholder 4">
            <a:extLst>
              <a:ext uri="{FF2B5EF4-FFF2-40B4-BE49-F238E27FC236}">
                <a16:creationId xmlns:a16="http://schemas.microsoft.com/office/drawing/2014/main" id="{7BDAC2A6-478A-4A00-A088-762E6DB703E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C25564-34ED-4087-A21F-9B9F686FD30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465BDC-DAA7-4695-9F90-2604F83C7D05}" type="slidenum">
              <a:rPr lang="en-US" smtClean="0"/>
              <a:t>‹#›</a:t>
            </a:fld>
            <a:endParaRPr lang="en-US"/>
          </a:p>
        </p:txBody>
      </p:sp>
    </p:spTree>
    <p:extLst>
      <p:ext uri="{BB962C8B-B14F-4D97-AF65-F5344CB8AC3E}">
        <p14:creationId xmlns:p14="http://schemas.microsoft.com/office/powerpoint/2010/main" val="4060050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bock.arkansas@bock-associates.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 clock&#10;&#10;Description automatically generated">
            <a:extLst>
              <a:ext uri="{FF2B5EF4-FFF2-40B4-BE49-F238E27FC236}">
                <a16:creationId xmlns:a16="http://schemas.microsoft.com/office/drawing/2014/main" id="{5C499E75-C6A3-4F40-ACB8-570BA0F39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269" y="5455283"/>
            <a:ext cx="1027306" cy="474094"/>
          </a:xfrm>
          <a:prstGeom prst="rect">
            <a:avLst/>
          </a:prstGeom>
        </p:spPr>
      </p:pic>
      <p:sp>
        <p:nvSpPr>
          <p:cNvPr id="8" name="Title 1">
            <a:extLst>
              <a:ext uri="{FF2B5EF4-FFF2-40B4-BE49-F238E27FC236}">
                <a16:creationId xmlns:a16="http://schemas.microsoft.com/office/drawing/2014/main" id="{A710768B-354A-460B-89CA-2F69BBBAF069}"/>
              </a:ext>
            </a:extLst>
          </p:cNvPr>
          <p:cNvSpPr txBox="1">
            <a:spLocks noChangeAspect="1"/>
          </p:cNvSpPr>
          <p:nvPr/>
        </p:nvSpPr>
        <p:spPr>
          <a:xfrm>
            <a:off x="-56462" y="297444"/>
            <a:ext cx="9256923" cy="2946714"/>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b="1" dirty="0">
                <a:solidFill>
                  <a:srgbClr val="0070B9"/>
                </a:solidFill>
                <a:latin typeface="Noto Sans" panose="020B0502040504020204" pitchFamily="34"/>
                <a:ea typeface="Noto Sans" panose="020B0502040504020204" pitchFamily="34"/>
                <a:cs typeface="Noto Sans" panose="020B0502040504020204" pitchFamily="34"/>
              </a:rPr>
              <a:t>Preadmission Screening and Resident Review (PASRR) Instructions for DMS-787 Form </a:t>
            </a:r>
          </a:p>
        </p:txBody>
      </p:sp>
      <p:grpSp>
        <p:nvGrpSpPr>
          <p:cNvPr id="7" name="Group 6">
            <a:extLst>
              <a:ext uri="{FF2B5EF4-FFF2-40B4-BE49-F238E27FC236}">
                <a16:creationId xmlns:a16="http://schemas.microsoft.com/office/drawing/2014/main" id="{C8635675-BAF7-41B5-B132-D0AA4FC42DD4}"/>
              </a:ext>
            </a:extLst>
          </p:cNvPr>
          <p:cNvGrpSpPr>
            <a:grpSpLocks noChangeAspect="1"/>
          </p:cNvGrpSpPr>
          <p:nvPr/>
        </p:nvGrpSpPr>
        <p:grpSpPr>
          <a:xfrm>
            <a:off x="0" y="5439517"/>
            <a:ext cx="9144004" cy="1591151"/>
            <a:chOff x="0" y="5439517"/>
            <a:chExt cx="9144004" cy="1591151"/>
          </a:xfrm>
        </p:grpSpPr>
        <p:pic>
          <p:nvPicPr>
            <p:cNvPr id="9" name="Picture 8" descr="A close up of a sign&#10;&#10;Description automatically generated">
              <a:extLst>
                <a:ext uri="{FF2B5EF4-FFF2-40B4-BE49-F238E27FC236}">
                  <a16:creationId xmlns:a16="http://schemas.microsoft.com/office/drawing/2014/main" id="{FF347573-BCAF-4C04-B217-83D5D91A1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501" y="5439517"/>
              <a:ext cx="500746" cy="500746"/>
            </a:xfrm>
            <a:prstGeom prst="rect">
              <a:avLst/>
            </a:prstGeom>
          </p:spPr>
        </p:pic>
        <p:sp>
          <p:nvSpPr>
            <p:cNvPr id="10" name="Rectangle 9">
              <a:extLst>
                <a:ext uri="{FF2B5EF4-FFF2-40B4-BE49-F238E27FC236}">
                  <a16:creationId xmlns:a16="http://schemas.microsoft.com/office/drawing/2014/main" id="{9E54DD84-ED91-4552-98CB-4655706DAAFF}"/>
                </a:ext>
              </a:extLst>
            </p:cNvPr>
            <p:cNvSpPr>
              <a:spLocks noChangeAspect="1"/>
            </p:cNvSpPr>
            <p:nvPr/>
          </p:nvSpPr>
          <p:spPr>
            <a:xfrm rot="16200000">
              <a:off x="4347472" y="2234138"/>
              <a:ext cx="449058" cy="914400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E0AAF286-45D9-4271-9FD9-094E4BAAA93C}"/>
                </a:ext>
              </a:extLst>
            </p:cNvPr>
            <p:cNvSpPr txBox="1">
              <a:spLocks noChangeAspect="1"/>
            </p:cNvSpPr>
            <p:nvPr/>
          </p:nvSpPr>
          <p:spPr>
            <a:xfrm>
              <a:off x="1283517" y="6253777"/>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rgbClr val="0070B9"/>
                  </a:solidFill>
                  <a:latin typeface="Noto Sans" panose="020B0502040504020204" pitchFamily="34"/>
                  <a:ea typeface="Noto Sans" panose="020B0502040504020204" pitchFamily="34"/>
                  <a:cs typeface="Noto Sans" panose="020B0502040504020204" pitchFamily="34"/>
                </a:rPr>
                <a:t>humanservices.arkansas.gov</a:t>
              </a:r>
            </a:p>
          </p:txBody>
        </p:sp>
        <p:sp>
          <p:nvSpPr>
            <p:cNvPr id="16" name="Rectangle 15">
              <a:extLst>
                <a:ext uri="{FF2B5EF4-FFF2-40B4-BE49-F238E27FC236}">
                  <a16:creationId xmlns:a16="http://schemas.microsoft.com/office/drawing/2014/main" id="{0CE1EA94-FF92-411B-83BB-84DA983F53F3}"/>
                </a:ext>
              </a:extLst>
            </p:cNvPr>
            <p:cNvSpPr/>
            <p:nvPr/>
          </p:nvSpPr>
          <p:spPr>
            <a:xfrm rot="16200000">
              <a:off x="4529555" y="1660723"/>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4E3C623-6B38-89E6-1696-7B96F3AC97CD}"/>
              </a:ext>
            </a:extLst>
          </p:cNvPr>
          <p:cNvSpPr txBox="1">
            <a:spLocks/>
          </p:cNvSpPr>
          <p:nvPr/>
        </p:nvSpPr>
        <p:spPr>
          <a:xfrm>
            <a:off x="418097" y="3808432"/>
            <a:ext cx="8307806" cy="1610032"/>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200" dirty="0"/>
              <a:t>Level I Screening for Suspected Major Mental Disorders and </a:t>
            </a:r>
            <a:br>
              <a:rPr lang="en-US" sz="3200" dirty="0"/>
            </a:br>
            <a:r>
              <a:rPr lang="en-US" sz="3200" dirty="0"/>
              <a:t>Intellectual </a:t>
            </a:r>
            <a:r>
              <a:rPr lang="en-US" sz="2900" dirty="0"/>
              <a:t>Disabilities</a:t>
            </a:r>
            <a:r>
              <a:rPr lang="en-US" sz="3200" dirty="0"/>
              <a:t> and Related Conditions</a:t>
            </a:r>
          </a:p>
          <a:p>
            <a:pPr>
              <a:lnSpc>
                <a:spcPct val="100000"/>
              </a:lnSpc>
            </a:pPr>
            <a:r>
              <a:rPr lang="en-US" sz="2000" dirty="0">
                <a:solidFill>
                  <a:srgbClr val="FF0000"/>
                </a:solidFill>
              </a:rPr>
              <a:t>For Training Purposes</a:t>
            </a:r>
          </a:p>
        </p:txBody>
      </p:sp>
    </p:spTree>
    <p:extLst>
      <p:ext uri="{BB962C8B-B14F-4D97-AF65-F5344CB8AC3E}">
        <p14:creationId xmlns:p14="http://schemas.microsoft.com/office/powerpoint/2010/main" val="4270792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 clock&#10;&#10;Description automatically generated">
            <a:extLst>
              <a:ext uri="{FF2B5EF4-FFF2-40B4-BE49-F238E27FC236}">
                <a16:creationId xmlns:a16="http://schemas.microsoft.com/office/drawing/2014/main" id="{5C499E75-C6A3-4F40-ACB8-570BA0F39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269" y="5455283"/>
            <a:ext cx="1027306" cy="474094"/>
          </a:xfrm>
          <a:prstGeom prst="rect">
            <a:avLst/>
          </a:prstGeom>
        </p:spPr>
      </p:pic>
      <p:sp>
        <p:nvSpPr>
          <p:cNvPr id="8" name="Title 1">
            <a:extLst>
              <a:ext uri="{FF2B5EF4-FFF2-40B4-BE49-F238E27FC236}">
                <a16:creationId xmlns:a16="http://schemas.microsoft.com/office/drawing/2014/main" id="{A710768B-354A-460B-89CA-2F69BBBAF069}"/>
              </a:ext>
            </a:extLst>
          </p:cNvPr>
          <p:cNvSpPr txBox="1">
            <a:spLocks noChangeAspect="1"/>
          </p:cNvSpPr>
          <p:nvPr/>
        </p:nvSpPr>
        <p:spPr>
          <a:xfrm>
            <a:off x="-56462" y="297444"/>
            <a:ext cx="9256923" cy="2946714"/>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b="1" dirty="0">
                <a:solidFill>
                  <a:srgbClr val="0070B9"/>
                </a:solidFill>
                <a:latin typeface="Noto Sans" panose="020B0502040504020204" pitchFamily="34"/>
                <a:ea typeface="Noto Sans" panose="020B0502040504020204" pitchFamily="34"/>
                <a:cs typeface="Noto Sans" panose="020B0502040504020204" pitchFamily="34"/>
              </a:rPr>
              <a:t>Level I Screening for Suspected</a:t>
            </a:r>
            <a:br>
              <a:rPr lang="en-US" b="1" dirty="0">
                <a:solidFill>
                  <a:srgbClr val="0070B9"/>
                </a:solidFill>
                <a:latin typeface="Noto Sans" panose="020B0502040504020204" pitchFamily="34"/>
                <a:ea typeface="Noto Sans" panose="020B0502040504020204" pitchFamily="34"/>
                <a:cs typeface="Noto Sans" panose="020B0502040504020204" pitchFamily="34"/>
              </a:rPr>
            </a:br>
            <a:r>
              <a:rPr lang="en-US" b="1" dirty="0">
                <a:solidFill>
                  <a:srgbClr val="0070B9"/>
                </a:solidFill>
                <a:latin typeface="Noto Sans" panose="020B0502040504020204" pitchFamily="34"/>
                <a:ea typeface="Noto Sans" panose="020B0502040504020204" pitchFamily="34"/>
                <a:cs typeface="Noto Sans" panose="020B0502040504020204" pitchFamily="34"/>
              </a:rPr>
              <a:t>Intellectual Disabilities</a:t>
            </a:r>
            <a:br>
              <a:rPr lang="en-US" b="1" dirty="0">
                <a:solidFill>
                  <a:srgbClr val="0070B9"/>
                </a:solidFill>
                <a:latin typeface="Noto Sans" panose="020B0502040504020204" pitchFamily="34"/>
                <a:ea typeface="Noto Sans" panose="020B0502040504020204" pitchFamily="34"/>
                <a:cs typeface="Noto Sans" panose="020B0502040504020204" pitchFamily="34"/>
              </a:rPr>
            </a:br>
            <a:r>
              <a:rPr lang="en-US" b="1" dirty="0">
                <a:solidFill>
                  <a:srgbClr val="0070B9"/>
                </a:solidFill>
                <a:latin typeface="Noto Sans" panose="020B0502040504020204" pitchFamily="34"/>
                <a:ea typeface="Noto Sans" panose="020B0502040504020204" pitchFamily="34"/>
                <a:cs typeface="Noto Sans" panose="020B0502040504020204" pitchFamily="34"/>
              </a:rPr>
              <a:t>and Related Conditions</a:t>
            </a:r>
          </a:p>
        </p:txBody>
      </p:sp>
      <p:grpSp>
        <p:nvGrpSpPr>
          <p:cNvPr id="7" name="Group 6">
            <a:extLst>
              <a:ext uri="{FF2B5EF4-FFF2-40B4-BE49-F238E27FC236}">
                <a16:creationId xmlns:a16="http://schemas.microsoft.com/office/drawing/2014/main" id="{C8635675-BAF7-41B5-B132-D0AA4FC42DD4}"/>
              </a:ext>
            </a:extLst>
          </p:cNvPr>
          <p:cNvGrpSpPr>
            <a:grpSpLocks noChangeAspect="1"/>
          </p:cNvGrpSpPr>
          <p:nvPr/>
        </p:nvGrpSpPr>
        <p:grpSpPr>
          <a:xfrm>
            <a:off x="0" y="5439517"/>
            <a:ext cx="9144004" cy="1591151"/>
            <a:chOff x="0" y="5439517"/>
            <a:chExt cx="9144004" cy="1591151"/>
          </a:xfrm>
        </p:grpSpPr>
        <p:pic>
          <p:nvPicPr>
            <p:cNvPr id="9" name="Picture 8" descr="A close up of a sign&#10;&#10;Description automatically generated">
              <a:extLst>
                <a:ext uri="{FF2B5EF4-FFF2-40B4-BE49-F238E27FC236}">
                  <a16:creationId xmlns:a16="http://schemas.microsoft.com/office/drawing/2014/main" id="{FF347573-BCAF-4C04-B217-83D5D91A1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501" y="5439517"/>
              <a:ext cx="500746" cy="500746"/>
            </a:xfrm>
            <a:prstGeom prst="rect">
              <a:avLst/>
            </a:prstGeom>
          </p:spPr>
        </p:pic>
        <p:sp>
          <p:nvSpPr>
            <p:cNvPr id="10" name="Rectangle 9">
              <a:extLst>
                <a:ext uri="{FF2B5EF4-FFF2-40B4-BE49-F238E27FC236}">
                  <a16:creationId xmlns:a16="http://schemas.microsoft.com/office/drawing/2014/main" id="{9E54DD84-ED91-4552-98CB-4655706DAAFF}"/>
                </a:ext>
              </a:extLst>
            </p:cNvPr>
            <p:cNvSpPr>
              <a:spLocks noChangeAspect="1"/>
            </p:cNvSpPr>
            <p:nvPr/>
          </p:nvSpPr>
          <p:spPr>
            <a:xfrm rot="16200000">
              <a:off x="4347472" y="2234138"/>
              <a:ext cx="449058" cy="914400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E0AAF286-45D9-4271-9FD9-094E4BAAA93C}"/>
                </a:ext>
              </a:extLst>
            </p:cNvPr>
            <p:cNvSpPr txBox="1">
              <a:spLocks noChangeAspect="1"/>
            </p:cNvSpPr>
            <p:nvPr/>
          </p:nvSpPr>
          <p:spPr>
            <a:xfrm>
              <a:off x="1283517" y="6253777"/>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rgbClr val="0070B9"/>
                  </a:solidFill>
                  <a:latin typeface="Noto Sans" panose="020B0502040504020204" pitchFamily="34"/>
                  <a:ea typeface="Noto Sans" panose="020B0502040504020204" pitchFamily="34"/>
                  <a:cs typeface="Noto Sans" panose="020B0502040504020204" pitchFamily="34"/>
                </a:rPr>
                <a:t>humanservices.arkansas.gov</a:t>
              </a:r>
            </a:p>
          </p:txBody>
        </p:sp>
        <p:sp>
          <p:nvSpPr>
            <p:cNvPr id="16" name="Rectangle 15">
              <a:extLst>
                <a:ext uri="{FF2B5EF4-FFF2-40B4-BE49-F238E27FC236}">
                  <a16:creationId xmlns:a16="http://schemas.microsoft.com/office/drawing/2014/main" id="{0CE1EA94-FF92-411B-83BB-84DA983F53F3}"/>
                </a:ext>
              </a:extLst>
            </p:cNvPr>
            <p:cNvSpPr/>
            <p:nvPr/>
          </p:nvSpPr>
          <p:spPr>
            <a:xfrm rot="16200000">
              <a:off x="4529555" y="1660723"/>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4E3C623-6B38-89E6-1696-7B96F3AC97CD}"/>
              </a:ext>
            </a:extLst>
          </p:cNvPr>
          <p:cNvSpPr txBox="1">
            <a:spLocks/>
          </p:cNvSpPr>
          <p:nvPr/>
        </p:nvSpPr>
        <p:spPr>
          <a:xfrm>
            <a:off x="418097" y="3808432"/>
            <a:ext cx="8307806" cy="913339"/>
          </a:xfrm>
          <a:prstGeom prst="rect">
            <a:avLst/>
          </a:prstGeom>
        </p:spPr>
        <p:txBody>
          <a:bodyPr vert="horz" lIns="91440" tIns="45720" rIns="91440" bIns="45720" rtlCol="0" anchor="t">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30" normalizeH="0" baseline="0" noProof="0" dirty="0">
                <a:ln>
                  <a:noFill/>
                </a:ln>
                <a:solidFill>
                  <a:prstClr val="black"/>
                </a:solidFill>
                <a:effectLst/>
                <a:uLnTx/>
                <a:uFillTx/>
                <a:latin typeface="Calibri" panose="020F0502020204030204"/>
                <a:ea typeface="+mn-ea"/>
                <a:cs typeface="+mn-cs"/>
              </a:rPr>
              <a:t>Section II of DMS 787 Form</a:t>
            </a:r>
          </a:p>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4000" b="1" i="0" u="none" strike="noStrike" kern="1200" cap="none" spc="30" normalizeH="0" baseline="0" noProof="0" dirty="0">
                <a:ln>
                  <a:noFill/>
                </a:ln>
                <a:solidFill>
                  <a:prstClr val="black"/>
                </a:solidFill>
                <a:effectLst/>
                <a:uLnTx/>
                <a:uFillTx/>
                <a:latin typeface="Calibri" panose="020F0502020204030204"/>
                <a:ea typeface="+mn-ea"/>
                <a:cs typeface="+mn-cs"/>
              </a:rPr>
              <a:t>Page 1</a:t>
            </a:r>
          </a:p>
        </p:txBody>
      </p:sp>
    </p:spTree>
    <p:extLst>
      <p:ext uri="{BB962C8B-B14F-4D97-AF65-F5344CB8AC3E}">
        <p14:creationId xmlns:p14="http://schemas.microsoft.com/office/powerpoint/2010/main" val="189910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spc="30" dirty="0">
                <a:solidFill>
                  <a:schemeClr val="bg1"/>
                </a:solidFill>
              </a:rPr>
              <a:t>Section II: Criteria for ID and Related Conditions</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8B11AAF5-95F6-43B2-A40A-64F7400EA6F1}"/>
              </a:ext>
            </a:extLst>
          </p:cNvPr>
          <p:cNvSpPr txBox="1"/>
          <p:nvPr/>
        </p:nvSpPr>
        <p:spPr>
          <a:xfrm>
            <a:off x="306195" y="1442738"/>
            <a:ext cx="8669364" cy="4823718"/>
          </a:xfrm>
          <a:prstGeom prst="rect">
            <a:avLst/>
          </a:prstGeom>
          <a:noFill/>
        </p:spPr>
        <p:txBody>
          <a:bodyPr wrap="square" lIns="0" tIns="0" rtlCol="0">
            <a:noAutofit/>
          </a:bodyPr>
          <a:lstStyle/>
          <a:p>
            <a:pPr marL="0" indent="0">
              <a:lnSpc>
                <a:spcPct val="100000"/>
              </a:lnSpc>
              <a:spcBef>
                <a:spcPts val="0"/>
              </a:spcBef>
              <a:buNone/>
            </a:pPr>
            <a:r>
              <a:rPr lang="en-US" sz="1400" b="1" dirty="0"/>
              <a:t>For PASRR purposes, an individual is considered to have an intellectual disability (ID) if they meet </a:t>
            </a:r>
            <a:r>
              <a:rPr lang="en-US" sz="1400" b="1" u="sng" dirty="0"/>
              <a:t>at least one</a:t>
            </a:r>
            <a:r>
              <a:rPr lang="en-US" sz="1400" b="1" dirty="0"/>
              <a:t> of two criteria.  A Level II evaluation is required if one or both criteria are met (called a “Positive Level I ID screen”).  In summary:</a:t>
            </a:r>
          </a:p>
          <a:p>
            <a:pPr marL="0" indent="0">
              <a:lnSpc>
                <a:spcPct val="100000"/>
              </a:lnSpc>
              <a:spcBef>
                <a:spcPts val="0"/>
              </a:spcBef>
              <a:buNone/>
            </a:pPr>
            <a:endParaRPr lang="en-US" sz="1400" dirty="0"/>
          </a:p>
          <a:p>
            <a:pPr marL="0" indent="0">
              <a:lnSpc>
                <a:spcPct val="100000"/>
              </a:lnSpc>
              <a:spcBef>
                <a:spcPts val="0"/>
              </a:spcBef>
              <a:buNone/>
            </a:pPr>
            <a:r>
              <a:rPr lang="en-US" sz="1400" b="1" dirty="0"/>
              <a:t>CRITERIA 1 – Intellectual Disability:</a:t>
            </a:r>
            <a:r>
              <a:rPr lang="en-US" sz="1400" dirty="0"/>
              <a:t>  The individual has any level of intellectual disability (mild, moderate, severe, or profound) described in </a:t>
            </a:r>
            <a:r>
              <a:rPr lang="en-US" sz="1400" i="1" dirty="0"/>
              <a:t>Intellectual Disability: Definition, Diagnosis, Classification, and Systems of Supports, 12th Edition</a:t>
            </a:r>
            <a:r>
              <a:rPr lang="en-US" sz="1400" dirty="0"/>
              <a:t>, published by the American Association on Intellectual and Developmental Disabilities (AAIDD).</a:t>
            </a:r>
          </a:p>
          <a:p>
            <a:pPr marL="0" indent="0">
              <a:lnSpc>
                <a:spcPct val="100000"/>
              </a:lnSpc>
              <a:spcBef>
                <a:spcPts val="0"/>
              </a:spcBef>
              <a:buNone/>
            </a:pPr>
            <a:endParaRPr lang="en-US" sz="1400" dirty="0"/>
          </a:p>
          <a:p>
            <a:pPr marL="0" indent="0">
              <a:lnSpc>
                <a:spcPct val="100000"/>
              </a:lnSpc>
              <a:spcBef>
                <a:spcPts val="0"/>
              </a:spcBef>
              <a:buNone/>
            </a:pPr>
            <a:r>
              <a:rPr lang="en-US" sz="1400" b="1" dirty="0"/>
              <a:t>CRITERIA 2 – Related Condition:</a:t>
            </a:r>
            <a:r>
              <a:rPr lang="en-US" sz="1400" dirty="0"/>
              <a:t> The individual has a severe, chronic disability due to a related condition that meets all the following: </a:t>
            </a:r>
          </a:p>
          <a:p>
            <a:pPr marL="0" indent="0">
              <a:lnSpc>
                <a:spcPct val="100000"/>
              </a:lnSpc>
              <a:spcBef>
                <a:spcPts val="0"/>
              </a:spcBef>
              <a:buNone/>
            </a:pPr>
            <a:endParaRPr lang="en-US" sz="1400" dirty="0"/>
          </a:p>
          <a:p>
            <a:pPr marL="342900" lvl="1" indent="-342900">
              <a:lnSpc>
                <a:spcPct val="100000"/>
              </a:lnSpc>
              <a:spcBef>
                <a:spcPts val="0"/>
              </a:spcBef>
              <a:buFont typeface="+mj-lt"/>
              <a:buAutoNum type="alphaLcPeriod"/>
            </a:pPr>
            <a:r>
              <a:rPr lang="en-US" sz="1400" dirty="0"/>
              <a:t>Related condition is attributable to cerebral palsy, epilepsy, or any other condition closely related to an intellectual disability (ID) due to impairment of general intellectual functioning or adaptive behavior, and the need for treatment or services is like that required for persons with an ID.  Excludes mental illnesses and neurocognitive disorders;</a:t>
            </a:r>
          </a:p>
          <a:p>
            <a:pPr marL="457200" lvl="1" indent="-457200">
              <a:lnSpc>
                <a:spcPct val="100000"/>
              </a:lnSpc>
              <a:spcBef>
                <a:spcPts val="0"/>
              </a:spcBef>
              <a:buFont typeface="+mj-lt"/>
              <a:buAutoNum type="alphaLcPeriod"/>
            </a:pPr>
            <a:endParaRPr lang="en-US" sz="1400" dirty="0"/>
          </a:p>
          <a:p>
            <a:pPr marL="342900" lvl="1" indent="-342900">
              <a:buFont typeface="+mj-lt"/>
              <a:buAutoNum type="alphaLcPeriod"/>
            </a:pPr>
            <a:r>
              <a:rPr lang="en-US" sz="1400" dirty="0"/>
              <a:t>Related condition manifested before the person reached age 22; </a:t>
            </a:r>
            <a:r>
              <a:rPr lang="en-US" sz="1400" i="0" baseline="30000" dirty="0">
                <a:solidFill>
                  <a:srgbClr val="374151"/>
                </a:solidFill>
                <a:effectLst/>
              </a:rPr>
              <a:t>5</a:t>
            </a:r>
            <a:r>
              <a:rPr lang="en-US" sz="1400" dirty="0"/>
              <a:t> </a:t>
            </a:r>
          </a:p>
          <a:p>
            <a:pPr marL="228600" lvl="1">
              <a:lnSpc>
                <a:spcPct val="100000"/>
              </a:lnSpc>
              <a:spcBef>
                <a:spcPts val="0"/>
              </a:spcBef>
              <a:buFont typeface="+mj-lt"/>
              <a:buAutoNum type="alphaLcPeriod"/>
            </a:pPr>
            <a:endParaRPr lang="en-US" sz="1400" dirty="0"/>
          </a:p>
          <a:p>
            <a:pPr marL="342900" lvl="1" indent="-342900">
              <a:lnSpc>
                <a:spcPct val="100000"/>
              </a:lnSpc>
              <a:spcBef>
                <a:spcPts val="0"/>
              </a:spcBef>
              <a:buFont typeface="+mj-lt"/>
              <a:buAutoNum type="alphaLcPeriod"/>
            </a:pPr>
            <a:r>
              <a:rPr lang="en-US" sz="1400" dirty="0"/>
              <a:t>Related condition Is likely to continue indefinitely; </a:t>
            </a:r>
            <a:r>
              <a:rPr lang="en-US" sz="1400" i="0" baseline="30000" dirty="0">
                <a:solidFill>
                  <a:srgbClr val="374151"/>
                </a:solidFill>
                <a:effectLst/>
              </a:rPr>
              <a:t>6 </a:t>
            </a:r>
            <a:r>
              <a:rPr lang="en-US" sz="1400" b="1" u="sng" dirty="0"/>
              <a:t>and</a:t>
            </a:r>
          </a:p>
          <a:p>
            <a:pPr marL="342900" lvl="1" indent="-342900">
              <a:lnSpc>
                <a:spcPct val="100000"/>
              </a:lnSpc>
              <a:spcBef>
                <a:spcPts val="0"/>
              </a:spcBef>
              <a:buFont typeface="+mj-lt"/>
              <a:buAutoNum type="alphaLcPeriod"/>
            </a:pPr>
            <a:endParaRPr lang="en-US" sz="1400" b="1" u="sng" dirty="0"/>
          </a:p>
          <a:p>
            <a:pPr marL="342900" lvl="1" indent="-342900">
              <a:lnSpc>
                <a:spcPct val="100000"/>
              </a:lnSpc>
              <a:spcBef>
                <a:spcPts val="0"/>
              </a:spcBef>
              <a:buFont typeface="+mj-lt"/>
              <a:buAutoNum type="alphaLcPeriod"/>
            </a:pPr>
            <a:r>
              <a:rPr lang="en-US" sz="1400" dirty="0"/>
              <a:t>Related condition results in substantial functional limitations in three or more of these major life activities: self-care, understanding and use of language, learning, mobility, self-direction, and capacity for independent living.</a:t>
            </a:r>
            <a:r>
              <a:rPr lang="en-US" sz="1400" baseline="30000" dirty="0">
                <a:solidFill>
                  <a:srgbClr val="374151"/>
                </a:solidFill>
              </a:rPr>
              <a:t> 7</a:t>
            </a:r>
            <a:endParaRPr lang="en-US" sz="1400" dirty="0"/>
          </a:p>
        </p:txBody>
      </p:sp>
      <p:sp>
        <p:nvSpPr>
          <p:cNvPr id="3" name="Slide Number Placeholder 2">
            <a:extLst>
              <a:ext uri="{FF2B5EF4-FFF2-40B4-BE49-F238E27FC236}">
                <a16:creationId xmlns:a16="http://schemas.microsoft.com/office/drawing/2014/main" id="{D72B8065-5A4B-9A9E-C52F-0FF151D4906F}"/>
              </a:ext>
            </a:extLst>
          </p:cNvPr>
          <p:cNvSpPr>
            <a:spLocks noGrp="1"/>
          </p:cNvSpPr>
          <p:nvPr>
            <p:ph type="sldNum" sz="quarter" idx="12"/>
          </p:nvPr>
        </p:nvSpPr>
        <p:spPr/>
        <p:txBody>
          <a:bodyPr/>
          <a:lstStyle/>
          <a:p>
            <a:fld id="{C0465BDC-DAA7-4695-9F90-2604F83C7D05}" type="slidenum">
              <a:rPr lang="en-US" smtClean="0"/>
              <a:t>11</a:t>
            </a:fld>
            <a:endParaRPr lang="en-US"/>
          </a:p>
        </p:txBody>
      </p:sp>
    </p:spTree>
    <p:extLst>
      <p:ext uri="{BB962C8B-B14F-4D97-AF65-F5344CB8AC3E}">
        <p14:creationId xmlns:p14="http://schemas.microsoft.com/office/powerpoint/2010/main" val="221591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Section II: Intellectual Disabilities and Related Conditions (p. 1)</a:t>
            </a:r>
            <a:r>
              <a:rPr lang="en-US" sz="3200" i="0" baseline="30000" dirty="0">
                <a:solidFill>
                  <a:srgbClr val="374151"/>
                </a:solidFill>
                <a:effectLst/>
              </a:rPr>
              <a:t> </a:t>
            </a:r>
            <a:r>
              <a:rPr lang="en-US" sz="3200" i="0" baseline="30000" dirty="0">
                <a:solidFill>
                  <a:schemeClr val="bg1"/>
                </a:solidFill>
                <a:effectLst/>
              </a:rPr>
              <a:t>8</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pic>
        <p:nvPicPr>
          <p:cNvPr id="3" name="Picture 2">
            <a:extLst>
              <a:ext uri="{FF2B5EF4-FFF2-40B4-BE49-F238E27FC236}">
                <a16:creationId xmlns:a16="http://schemas.microsoft.com/office/drawing/2014/main" id="{A56B7DB1-D9AA-803A-825B-7C4BEFA5CE46}"/>
              </a:ext>
            </a:extLst>
          </p:cNvPr>
          <p:cNvPicPr>
            <a:picLocks noChangeAspect="1"/>
          </p:cNvPicPr>
          <p:nvPr/>
        </p:nvPicPr>
        <p:blipFill rotWithShape="1">
          <a:blip r:embed="rId4"/>
          <a:srcRect l="4713" r="3236" b="9602"/>
          <a:stretch/>
        </p:blipFill>
        <p:spPr>
          <a:xfrm>
            <a:off x="825352" y="1442738"/>
            <a:ext cx="7493289" cy="4761524"/>
          </a:xfrm>
          <a:prstGeom prst="rect">
            <a:avLst/>
          </a:prstGeom>
        </p:spPr>
      </p:pic>
      <p:sp>
        <p:nvSpPr>
          <p:cNvPr id="4" name="Slide Number Placeholder 3">
            <a:extLst>
              <a:ext uri="{FF2B5EF4-FFF2-40B4-BE49-F238E27FC236}">
                <a16:creationId xmlns:a16="http://schemas.microsoft.com/office/drawing/2014/main" id="{69FCB838-4A49-A5F6-5033-5C1D38345214}"/>
              </a:ext>
            </a:extLst>
          </p:cNvPr>
          <p:cNvSpPr>
            <a:spLocks noGrp="1"/>
          </p:cNvSpPr>
          <p:nvPr>
            <p:ph type="sldNum" sz="quarter" idx="12"/>
          </p:nvPr>
        </p:nvSpPr>
        <p:spPr/>
        <p:txBody>
          <a:bodyPr/>
          <a:lstStyle/>
          <a:p>
            <a:fld id="{C0465BDC-DAA7-4695-9F90-2604F83C7D05}" type="slidenum">
              <a:rPr lang="en-US" smtClean="0"/>
              <a:t>12</a:t>
            </a:fld>
            <a:endParaRPr lang="en-US"/>
          </a:p>
        </p:txBody>
      </p:sp>
    </p:spTree>
    <p:extLst>
      <p:ext uri="{BB962C8B-B14F-4D97-AF65-F5344CB8AC3E}">
        <p14:creationId xmlns:p14="http://schemas.microsoft.com/office/powerpoint/2010/main" val="250122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 clock&#10;&#10;Description automatically generated">
            <a:extLst>
              <a:ext uri="{FF2B5EF4-FFF2-40B4-BE49-F238E27FC236}">
                <a16:creationId xmlns:a16="http://schemas.microsoft.com/office/drawing/2014/main" id="{5C499E75-C6A3-4F40-ACB8-570BA0F39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269" y="5455283"/>
            <a:ext cx="1027306" cy="474094"/>
          </a:xfrm>
          <a:prstGeom prst="rect">
            <a:avLst/>
          </a:prstGeom>
        </p:spPr>
      </p:pic>
      <p:sp>
        <p:nvSpPr>
          <p:cNvPr id="8" name="Title 1">
            <a:extLst>
              <a:ext uri="{FF2B5EF4-FFF2-40B4-BE49-F238E27FC236}">
                <a16:creationId xmlns:a16="http://schemas.microsoft.com/office/drawing/2014/main" id="{A710768B-354A-460B-89CA-2F69BBBAF069}"/>
              </a:ext>
            </a:extLst>
          </p:cNvPr>
          <p:cNvSpPr txBox="1">
            <a:spLocks noChangeAspect="1"/>
          </p:cNvSpPr>
          <p:nvPr/>
        </p:nvSpPr>
        <p:spPr>
          <a:xfrm>
            <a:off x="-56462" y="297444"/>
            <a:ext cx="9256923" cy="2946714"/>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b="1">
                <a:solidFill>
                  <a:srgbClr val="0070B9"/>
                </a:solidFill>
                <a:latin typeface="Noto Sans" panose="020B0502040504020204" pitchFamily="34"/>
                <a:ea typeface="Noto Sans" panose="020B0502040504020204" pitchFamily="34"/>
                <a:cs typeface="Noto Sans" panose="020B0502040504020204" pitchFamily="34"/>
              </a:rPr>
              <a:t>Level I Screening for</a:t>
            </a:r>
            <a:br>
              <a:rPr lang="en-US" b="1">
                <a:solidFill>
                  <a:srgbClr val="0070B9"/>
                </a:solidFill>
                <a:latin typeface="Noto Sans" panose="020B0502040504020204" pitchFamily="34"/>
                <a:ea typeface="Noto Sans" panose="020B0502040504020204" pitchFamily="34"/>
                <a:cs typeface="Noto Sans" panose="020B0502040504020204" pitchFamily="34"/>
              </a:rPr>
            </a:br>
            <a:r>
              <a:rPr lang="en-US" b="1">
                <a:solidFill>
                  <a:srgbClr val="0070B9"/>
                </a:solidFill>
                <a:latin typeface="Noto Sans" panose="020B0502040504020204" pitchFamily="34"/>
                <a:ea typeface="Noto Sans" panose="020B0502040504020204" pitchFamily="34"/>
                <a:cs typeface="Noto Sans" panose="020B0502040504020204" pitchFamily="34"/>
              </a:rPr>
              <a:t>Suspected Major Mental Conditions</a:t>
            </a:r>
            <a:endParaRPr lang="en-US" b="1" dirty="0">
              <a:solidFill>
                <a:srgbClr val="0070B9"/>
              </a:solidFill>
              <a:latin typeface="Noto Sans" panose="020B0502040504020204" pitchFamily="34"/>
              <a:ea typeface="Noto Sans" panose="020B0502040504020204" pitchFamily="34"/>
              <a:cs typeface="Noto Sans" panose="020B0502040504020204" pitchFamily="34"/>
            </a:endParaRPr>
          </a:p>
        </p:txBody>
      </p:sp>
      <p:grpSp>
        <p:nvGrpSpPr>
          <p:cNvPr id="7" name="Group 6">
            <a:extLst>
              <a:ext uri="{FF2B5EF4-FFF2-40B4-BE49-F238E27FC236}">
                <a16:creationId xmlns:a16="http://schemas.microsoft.com/office/drawing/2014/main" id="{C8635675-BAF7-41B5-B132-D0AA4FC42DD4}"/>
              </a:ext>
            </a:extLst>
          </p:cNvPr>
          <p:cNvGrpSpPr>
            <a:grpSpLocks noChangeAspect="1"/>
          </p:cNvGrpSpPr>
          <p:nvPr/>
        </p:nvGrpSpPr>
        <p:grpSpPr>
          <a:xfrm>
            <a:off x="0" y="5439517"/>
            <a:ext cx="9144004" cy="1591151"/>
            <a:chOff x="0" y="5439517"/>
            <a:chExt cx="9144004" cy="1591151"/>
          </a:xfrm>
        </p:grpSpPr>
        <p:pic>
          <p:nvPicPr>
            <p:cNvPr id="9" name="Picture 8" descr="A close up of a sign&#10;&#10;Description automatically generated">
              <a:extLst>
                <a:ext uri="{FF2B5EF4-FFF2-40B4-BE49-F238E27FC236}">
                  <a16:creationId xmlns:a16="http://schemas.microsoft.com/office/drawing/2014/main" id="{FF347573-BCAF-4C04-B217-83D5D91A1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501" y="5439517"/>
              <a:ext cx="500746" cy="500746"/>
            </a:xfrm>
            <a:prstGeom prst="rect">
              <a:avLst/>
            </a:prstGeom>
          </p:spPr>
        </p:pic>
        <p:sp>
          <p:nvSpPr>
            <p:cNvPr id="10" name="Rectangle 9">
              <a:extLst>
                <a:ext uri="{FF2B5EF4-FFF2-40B4-BE49-F238E27FC236}">
                  <a16:creationId xmlns:a16="http://schemas.microsoft.com/office/drawing/2014/main" id="{9E54DD84-ED91-4552-98CB-4655706DAAFF}"/>
                </a:ext>
              </a:extLst>
            </p:cNvPr>
            <p:cNvSpPr>
              <a:spLocks noChangeAspect="1"/>
            </p:cNvSpPr>
            <p:nvPr/>
          </p:nvSpPr>
          <p:spPr>
            <a:xfrm rot="16200000">
              <a:off x="4347472" y="2234138"/>
              <a:ext cx="449058" cy="914400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E0AAF286-45D9-4271-9FD9-094E4BAAA93C}"/>
                </a:ext>
              </a:extLst>
            </p:cNvPr>
            <p:cNvSpPr txBox="1">
              <a:spLocks noChangeAspect="1"/>
            </p:cNvSpPr>
            <p:nvPr/>
          </p:nvSpPr>
          <p:spPr>
            <a:xfrm>
              <a:off x="1283517" y="6253777"/>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rgbClr val="0070B9"/>
                  </a:solidFill>
                  <a:latin typeface="Noto Sans" panose="020B0502040504020204" pitchFamily="34"/>
                  <a:ea typeface="Noto Sans" panose="020B0502040504020204" pitchFamily="34"/>
                  <a:cs typeface="Noto Sans" panose="020B0502040504020204" pitchFamily="34"/>
                </a:rPr>
                <a:t>humanservices.arkansas.gov</a:t>
              </a:r>
            </a:p>
          </p:txBody>
        </p:sp>
        <p:sp>
          <p:nvSpPr>
            <p:cNvPr id="16" name="Rectangle 15">
              <a:extLst>
                <a:ext uri="{FF2B5EF4-FFF2-40B4-BE49-F238E27FC236}">
                  <a16:creationId xmlns:a16="http://schemas.microsoft.com/office/drawing/2014/main" id="{0CE1EA94-FF92-411B-83BB-84DA983F53F3}"/>
                </a:ext>
              </a:extLst>
            </p:cNvPr>
            <p:cNvSpPr/>
            <p:nvPr/>
          </p:nvSpPr>
          <p:spPr>
            <a:xfrm rot="16200000">
              <a:off x="4529555" y="1660723"/>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4E3C623-6B38-89E6-1696-7B96F3AC97CD}"/>
              </a:ext>
            </a:extLst>
          </p:cNvPr>
          <p:cNvSpPr txBox="1">
            <a:spLocks/>
          </p:cNvSpPr>
          <p:nvPr/>
        </p:nvSpPr>
        <p:spPr>
          <a:xfrm>
            <a:off x="418097" y="3808432"/>
            <a:ext cx="8307806" cy="913339"/>
          </a:xfrm>
          <a:prstGeom prst="rect">
            <a:avLst/>
          </a:prstGeom>
        </p:spPr>
        <p:txBody>
          <a:bodyPr vert="horz" lIns="91440" tIns="45720" rIns="91440" bIns="45720" rtlCol="0" anchor="t">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30" normalizeH="0" baseline="0" noProof="0" dirty="0">
                <a:ln>
                  <a:noFill/>
                </a:ln>
                <a:solidFill>
                  <a:prstClr val="black"/>
                </a:solidFill>
                <a:effectLst/>
                <a:uLnTx/>
                <a:uFillTx/>
                <a:latin typeface="Calibri" panose="020F0502020204030204"/>
                <a:ea typeface="+mn-ea"/>
                <a:cs typeface="+mn-cs"/>
              </a:rPr>
              <a:t>Section III of DMS 787 Form</a:t>
            </a:r>
          </a:p>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4000" b="1" i="0" u="none" strike="noStrike" kern="1200" cap="none" spc="30" normalizeH="0" baseline="0" noProof="0" dirty="0">
                <a:ln>
                  <a:noFill/>
                </a:ln>
                <a:solidFill>
                  <a:prstClr val="black"/>
                </a:solidFill>
                <a:effectLst/>
                <a:uLnTx/>
                <a:uFillTx/>
                <a:latin typeface="Calibri" panose="020F0502020204030204"/>
                <a:ea typeface="+mn-ea"/>
                <a:cs typeface="+mn-cs"/>
              </a:rPr>
              <a:t>Pages 2-3</a:t>
            </a:r>
          </a:p>
        </p:txBody>
      </p:sp>
    </p:spTree>
    <p:extLst>
      <p:ext uri="{BB962C8B-B14F-4D97-AF65-F5344CB8AC3E}">
        <p14:creationId xmlns:p14="http://schemas.microsoft.com/office/powerpoint/2010/main" val="92537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Section III: Criteria for Major Mental Disorder</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graphicFrame>
        <p:nvGraphicFramePr>
          <p:cNvPr id="8" name="Table 8">
            <a:extLst>
              <a:ext uri="{FF2B5EF4-FFF2-40B4-BE49-F238E27FC236}">
                <a16:creationId xmlns:a16="http://schemas.microsoft.com/office/drawing/2014/main" id="{3CAAEFD6-6C1D-B1E3-1BD4-7876D6F360D5}"/>
              </a:ext>
            </a:extLst>
          </p:cNvPr>
          <p:cNvGraphicFramePr>
            <a:graphicFrameLocks noGrp="1"/>
          </p:cNvGraphicFramePr>
          <p:nvPr>
            <p:extLst>
              <p:ext uri="{D42A27DB-BD31-4B8C-83A1-F6EECF244321}">
                <p14:modId xmlns:p14="http://schemas.microsoft.com/office/powerpoint/2010/main" val="2205029997"/>
              </p:ext>
            </p:extLst>
          </p:nvPr>
        </p:nvGraphicFramePr>
        <p:xfrm>
          <a:off x="198520" y="1415985"/>
          <a:ext cx="8746959" cy="4685759"/>
        </p:xfrm>
        <a:graphic>
          <a:graphicData uri="http://schemas.openxmlformats.org/drawingml/2006/table">
            <a:tbl>
              <a:tblPr firstRow="1" bandRow="1">
                <a:tableStyleId>{BDBED569-4797-4DF1-A0F4-6AAB3CD982D8}</a:tableStyleId>
              </a:tblPr>
              <a:tblGrid>
                <a:gridCol w="329820">
                  <a:extLst>
                    <a:ext uri="{9D8B030D-6E8A-4147-A177-3AD203B41FA5}">
                      <a16:colId xmlns:a16="http://schemas.microsoft.com/office/drawing/2014/main" val="147963884"/>
                    </a:ext>
                  </a:extLst>
                </a:gridCol>
                <a:gridCol w="8417139">
                  <a:extLst>
                    <a:ext uri="{9D8B030D-6E8A-4147-A177-3AD203B41FA5}">
                      <a16:colId xmlns:a16="http://schemas.microsoft.com/office/drawing/2014/main" val="1302404498"/>
                    </a:ext>
                  </a:extLst>
                </a:gridCol>
              </a:tblGrid>
              <a:tr h="82303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For purposes of PASRR, an individual is considered to have a major mental condition if they meet </a:t>
                      </a:r>
                      <a:r>
                        <a:rPr lang="en-US" sz="1100" b="1" u="sng" dirty="0"/>
                        <a:t>all four criteria</a:t>
                      </a:r>
                      <a:r>
                        <a:rPr lang="en-US" sz="1100" b="1" dirty="0"/>
                        <a:t> required in 42 CFR 483.102(b)(1). A Level II evaluation is required if the completed Level I screen (DSM-787) shows all four criteria are met (called a “Positive Level I MI screen”).   Summary of the four criteria:</a:t>
                      </a:r>
                    </a:p>
                  </a:txBody>
                  <a:tcPr/>
                </a:tc>
                <a:tc hMerge="1">
                  <a:txBody>
                    <a:bodyPr/>
                    <a:lstStyle/>
                    <a:p>
                      <a:endParaRPr lang="en-US" dirty="0"/>
                    </a:p>
                  </a:txBody>
                  <a:tcPr/>
                </a:tc>
                <a:extLst>
                  <a:ext uri="{0D108BD9-81ED-4DB2-BD59-A6C34878D82A}">
                    <a16:rowId xmlns:a16="http://schemas.microsoft.com/office/drawing/2014/main" val="3815262464"/>
                  </a:ext>
                </a:extLst>
              </a:tr>
              <a:tr h="634910">
                <a:tc>
                  <a:txBody>
                    <a:bodyPr/>
                    <a:lstStyle/>
                    <a:p>
                      <a:pPr algn="ctr"/>
                      <a:r>
                        <a:rPr lang="en-US" sz="1200" b="1"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Diagnosable Major Mental Disorder:  </a:t>
                      </a:r>
                      <a:r>
                        <a:rPr lang="en-US" sz="1100" dirty="0"/>
                        <a:t>The individual has one or more major mental disorders diagnosable under the Diagnostic and Statistical Manual of Mental Disorders, 3rd Edition Revised (DSM-III-R). </a:t>
                      </a:r>
                      <a:r>
                        <a:rPr lang="en-US" sz="1100" i="0" baseline="30000" dirty="0">
                          <a:solidFill>
                            <a:srgbClr val="374151"/>
                          </a:solidFill>
                          <a:effectLst/>
                        </a:rPr>
                        <a:t>9</a:t>
                      </a:r>
                      <a:r>
                        <a:rPr lang="en-US" sz="1100" dirty="0"/>
                        <a:t> </a:t>
                      </a:r>
                    </a:p>
                  </a:txBody>
                  <a:tcPr/>
                </a:tc>
                <a:extLst>
                  <a:ext uri="{0D108BD9-81ED-4DB2-BD59-A6C34878D82A}">
                    <a16:rowId xmlns:a16="http://schemas.microsoft.com/office/drawing/2014/main" val="2332889599"/>
                  </a:ext>
                </a:extLst>
              </a:tr>
              <a:tr h="1011152">
                <a:tc>
                  <a:txBody>
                    <a:bodyPr/>
                    <a:lstStyle/>
                    <a:p>
                      <a:pPr algn="ctr"/>
                      <a:r>
                        <a:rPr lang="en-US" sz="1200" b="1" dirty="0"/>
                        <a:t>2</a:t>
                      </a:r>
                    </a:p>
                  </a:txBody>
                  <a:tcPr/>
                </a:tc>
                <a:tc>
                  <a:txBody>
                    <a:bodyPr/>
                    <a:lstStyle/>
                    <a:p>
                      <a:pPr marL="0" indent="0">
                        <a:lnSpc>
                          <a:spcPct val="100000"/>
                        </a:lnSpc>
                        <a:spcBef>
                          <a:spcPts val="0"/>
                        </a:spcBef>
                        <a:buNone/>
                      </a:pPr>
                      <a:r>
                        <a:rPr lang="en-US" sz="1100" b="1" dirty="0"/>
                        <a:t>Level of Impairment:  </a:t>
                      </a:r>
                      <a:r>
                        <a:rPr lang="en-US" sz="1100" dirty="0"/>
                        <a:t>In the past 3-6 months, the major mental condition(s) has resulted in at least one of these three types of functional limitations in the individual’s major life activities: </a:t>
                      </a:r>
                      <a:r>
                        <a:rPr lang="en-US" sz="1100" i="0" baseline="30000" dirty="0">
                          <a:solidFill>
                            <a:srgbClr val="374151"/>
                          </a:solidFill>
                          <a:effectLst/>
                        </a:rPr>
                        <a:t>10</a:t>
                      </a:r>
                      <a:br>
                        <a:rPr lang="en-US" sz="1100" dirty="0"/>
                      </a:br>
                      <a:endParaRPr lang="en-US" sz="1100" dirty="0"/>
                    </a:p>
                    <a:p>
                      <a:pPr marL="0" lvl="0" indent="0">
                        <a:lnSpc>
                          <a:spcPct val="100000"/>
                        </a:lnSpc>
                        <a:spcBef>
                          <a:spcPts val="0"/>
                        </a:spcBef>
                        <a:buNone/>
                      </a:pPr>
                      <a:r>
                        <a:rPr lang="en-US" sz="1100" dirty="0"/>
                        <a:t>a.    Interpersonal functioning.    b.   Concentration, persistence, and pace.   c.    Adaptation to change.</a:t>
                      </a:r>
                    </a:p>
                  </a:txBody>
                  <a:tcPr/>
                </a:tc>
                <a:extLst>
                  <a:ext uri="{0D108BD9-81ED-4DB2-BD59-A6C34878D82A}">
                    <a16:rowId xmlns:a16="http://schemas.microsoft.com/office/drawing/2014/main" val="2683333087"/>
                  </a:ext>
                </a:extLst>
              </a:tr>
              <a:tr h="1763637">
                <a:tc>
                  <a:txBody>
                    <a:bodyPr/>
                    <a:lstStyle/>
                    <a:p>
                      <a:pPr algn="ctr"/>
                      <a:r>
                        <a:rPr lang="en-US" sz="1200" b="1" dirty="0"/>
                        <a:t>3</a:t>
                      </a:r>
                    </a:p>
                  </a:txBody>
                  <a:tcPr/>
                </a:tc>
                <a:tc>
                  <a:txBody>
                    <a:bodyPr/>
                    <a:lstStyle/>
                    <a:p>
                      <a:r>
                        <a:rPr lang="en-US" sz="1100" b="1" dirty="0"/>
                        <a:t>Recent Treatment:  </a:t>
                      </a:r>
                      <a:r>
                        <a:rPr lang="en-US" sz="1100" dirty="0"/>
                        <a:t>In the past two years, due to the identified major mental condition(s), the individual:</a:t>
                      </a:r>
                    </a:p>
                    <a:p>
                      <a:endParaRPr lang="en-US" sz="1100" dirty="0"/>
                    </a:p>
                    <a:p>
                      <a:pPr marL="342900" indent="-342900">
                        <a:buFont typeface="+mj-lt"/>
                        <a:buAutoNum type="alphaLcPeriod"/>
                      </a:pPr>
                      <a:r>
                        <a:rPr lang="en-US" sz="1100" dirty="0"/>
                        <a:t>Received psychiatric treatment more intensive than outpatient care more than once (e.g., partial hospitalization or inpatient hospitalization), and/or</a:t>
                      </a:r>
                    </a:p>
                    <a:p>
                      <a:pPr marL="342900" indent="-342900">
                        <a:buFont typeface="+mj-lt"/>
                        <a:buAutoNum type="alphaLcPeriod"/>
                      </a:pPr>
                      <a:endParaRPr lang="en-US" sz="1100" dirty="0"/>
                    </a:p>
                    <a:p>
                      <a:pPr marL="342900" indent="-342900">
                        <a:buFont typeface="+mj-lt"/>
                        <a:buAutoNum type="alphaLcPeriod"/>
                      </a:pPr>
                      <a:r>
                        <a:rPr lang="en-US" sz="1100" dirty="0"/>
                        <a:t>Had a significant disruption in normal living situation and received supportive services to maintain functioning at home or residential treatment environment or to address intervention by housing or law enforcement officials.</a:t>
                      </a:r>
                      <a:r>
                        <a:rPr lang="en-US" sz="1100" i="0" baseline="30000" dirty="0">
                          <a:solidFill>
                            <a:srgbClr val="374151"/>
                          </a:solidFill>
                          <a:effectLst/>
                        </a:rPr>
                        <a:t> 11</a:t>
                      </a:r>
                      <a:endParaRPr lang="en-US" sz="1100" dirty="0"/>
                    </a:p>
                  </a:txBody>
                  <a:tcPr/>
                </a:tc>
                <a:extLst>
                  <a:ext uri="{0D108BD9-81ED-4DB2-BD59-A6C34878D82A}">
                    <a16:rowId xmlns:a16="http://schemas.microsoft.com/office/drawing/2014/main" val="1558504801"/>
                  </a:ext>
                </a:extLst>
              </a:tr>
              <a:tr h="453029">
                <a:tc>
                  <a:txBody>
                    <a:bodyPr/>
                    <a:lstStyle/>
                    <a:p>
                      <a:pPr algn="ctr"/>
                      <a:r>
                        <a:rPr lang="en-US" sz="1200" b="1"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Major Neurocognitive Disorder</a:t>
                      </a:r>
                      <a:r>
                        <a:rPr lang="en-US" sz="1100" dirty="0"/>
                        <a:t>:  The individual </a:t>
                      </a:r>
                      <a:r>
                        <a:rPr lang="en-US" sz="1100" u="sng" dirty="0"/>
                        <a:t>does not</a:t>
                      </a:r>
                      <a:r>
                        <a:rPr lang="en-US" sz="1100" dirty="0"/>
                        <a:t> have a primary diagnosis of a Major Neurocognitive Disorder (MNCD), formerly called Dementia, including Alzheimer’s and related conditions. </a:t>
                      </a:r>
                      <a:r>
                        <a:rPr lang="en-US" sz="1100" i="0" baseline="30000" dirty="0">
                          <a:solidFill>
                            <a:srgbClr val="374151"/>
                          </a:solidFill>
                          <a:effectLst/>
                        </a:rPr>
                        <a:t>12</a:t>
                      </a:r>
                      <a:endParaRPr lang="en-US" sz="1100" dirty="0"/>
                    </a:p>
                  </a:txBody>
                  <a:tcPr/>
                </a:tc>
                <a:extLst>
                  <a:ext uri="{0D108BD9-81ED-4DB2-BD59-A6C34878D82A}">
                    <a16:rowId xmlns:a16="http://schemas.microsoft.com/office/drawing/2014/main" val="3850399719"/>
                  </a:ext>
                </a:extLst>
              </a:tr>
            </a:tbl>
          </a:graphicData>
        </a:graphic>
      </p:graphicFrame>
      <p:sp>
        <p:nvSpPr>
          <p:cNvPr id="3" name="Slide Number Placeholder 2">
            <a:extLst>
              <a:ext uri="{FF2B5EF4-FFF2-40B4-BE49-F238E27FC236}">
                <a16:creationId xmlns:a16="http://schemas.microsoft.com/office/drawing/2014/main" id="{EB0116FE-CEF0-AA16-88BF-22A1653EF7FE}"/>
              </a:ext>
            </a:extLst>
          </p:cNvPr>
          <p:cNvSpPr>
            <a:spLocks noGrp="1"/>
          </p:cNvSpPr>
          <p:nvPr>
            <p:ph type="sldNum" sz="quarter" idx="12"/>
          </p:nvPr>
        </p:nvSpPr>
        <p:spPr/>
        <p:txBody>
          <a:bodyPr/>
          <a:lstStyle/>
          <a:p>
            <a:fld id="{C0465BDC-DAA7-4695-9F90-2604F83C7D05}" type="slidenum">
              <a:rPr lang="en-US" smtClean="0"/>
              <a:t>14</a:t>
            </a:fld>
            <a:endParaRPr lang="en-US"/>
          </a:p>
        </p:txBody>
      </p:sp>
    </p:spTree>
    <p:extLst>
      <p:ext uri="{BB962C8B-B14F-4D97-AF65-F5344CB8AC3E}">
        <p14:creationId xmlns:p14="http://schemas.microsoft.com/office/powerpoint/2010/main" val="77614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4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Section III: Question 1 on Diagnosable Major Mental</a:t>
            </a:r>
          </a:p>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Disorders </a:t>
            </a:r>
            <a:r>
              <a:rPr lang="en-US" sz="3200" i="0" baseline="30000" dirty="0">
                <a:solidFill>
                  <a:schemeClr val="bg1"/>
                </a:solidFill>
                <a:effectLst/>
              </a:rPr>
              <a:t>13</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pic>
        <p:nvPicPr>
          <p:cNvPr id="3" name="Picture 2">
            <a:extLst>
              <a:ext uri="{FF2B5EF4-FFF2-40B4-BE49-F238E27FC236}">
                <a16:creationId xmlns:a16="http://schemas.microsoft.com/office/drawing/2014/main" id="{E8118577-838F-1AFF-4EF0-48B86A10C88F}"/>
              </a:ext>
            </a:extLst>
          </p:cNvPr>
          <p:cNvPicPr>
            <a:picLocks noChangeAspect="1"/>
          </p:cNvPicPr>
          <p:nvPr/>
        </p:nvPicPr>
        <p:blipFill rotWithShape="1">
          <a:blip r:embed="rId4"/>
          <a:srcRect l="5079" r="5871"/>
          <a:stretch/>
        </p:blipFill>
        <p:spPr>
          <a:xfrm>
            <a:off x="637699" y="1487723"/>
            <a:ext cx="7868595" cy="4653931"/>
          </a:xfrm>
          <a:prstGeom prst="rect">
            <a:avLst/>
          </a:prstGeom>
        </p:spPr>
      </p:pic>
      <p:sp>
        <p:nvSpPr>
          <p:cNvPr id="4" name="Slide Number Placeholder 3">
            <a:extLst>
              <a:ext uri="{FF2B5EF4-FFF2-40B4-BE49-F238E27FC236}">
                <a16:creationId xmlns:a16="http://schemas.microsoft.com/office/drawing/2014/main" id="{10995B5F-E7B9-78A4-8AED-C2E0BFA4F0A8}"/>
              </a:ext>
            </a:extLst>
          </p:cNvPr>
          <p:cNvSpPr>
            <a:spLocks noGrp="1"/>
          </p:cNvSpPr>
          <p:nvPr>
            <p:ph type="sldNum" sz="quarter" idx="12"/>
          </p:nvPr>
        </p:nvSpPr>
        <p:spPr/>
        <p:txBody>
          <a:bodyPr/>
          <a:lstStyle/>
          <a:p>
            <a:fld id="{C0465BDC-DAA7-4695-9F90-2604F83C7D05}" type="slidenum">
              <a:rPr lang="en-US" smtClean="0"/>
              <a:t>15</a:t>
            </a:fld>
            <a:endParaRPr lang="en-US"/>
          </a:p>
        </p:txBody>
      </p:sp>
    </p:spTree>
    <p:extLst>
      <p:ext uri="{BB962C8B-B14F-4D97-AF65-F5344CB8AC3E}">
        <p14:creationId xmlns:p14="http://schemas.microsoft.com/office/powerpoint/2010/main" val="9375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Section III: List of Major Mental </a:t>
            </a:r>
          </a:p>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Disorders for Question 1</a:t>
            </a:r>
            <a:r>
              <a:rPr lang="en-US" sz="3200" i="0" baseline="30000" dirty="0">
                <a:solidFill>
                  <a:srgbClr val="374151"/>
                </a:solidFill>
                <a:effectLst/>
              </a:rPr>
              <a:t> </a:t>
            </a:r>
            <a:r>
              <a:rPr lang="en-US" sz="3200" i="0" baseline="30000" dirty="0">
                <a:solidFill>
                  <a:schemeClr val="bg1"/>
                </a:solidFill>
                <a:effectLst/>
              </a:rPr>
              <a:t>14</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graphicFrame>
        <p:nvGraphicFramePr>
          <p:cNvPr id="7" name="Table 7">
            <a:extLst>
              <a:ext uri="{FF2B5EF4-FFF2-40B4-BE49-F238E27FC236}">
                <a16:creationId xmlns:a16="http://schemas.microsoft.com/office/drawing/2014/main" id="{E1787761-8685-50AD-A7A1-63D81584C45E}"/>
              </a:ext>
            </a:extLst>
          </p:cNvPr>
          <p:cNvGraphicFramePr>
            <a:graphicFrameLocks noGrp="1"/>
          </p:cNvGraphicFramePr>
          <p:nvPr>
            <p:ph idx="1"/>
            <p:extLst>
              <p:ext uri="{D42A27DB-BD31-4B8C-83A1-F6EECF244321}">
                <p14:modId xmlns:p14="http://schemas.microsoft.com/office/powerpoint/2010/main" val="1899811325"/>
              </p:ext>
            </p:extLst>
          </p:nvPr>
        </p:nvGraphicFramePr>
        <p:xfrm>
          <a:off x="459585" y="1406490"/>
          <a:ext cx="8531985" cy="4778076"/>
        </p:xfrm>
        <a:graphic>
          <a:graphicData uri="http://schemas.openxmlformats.org/drawingml/2006/table">
            <a:tbl>
              <a:tblPr firstRow="1" bandRow="1">
                <a:tableStyleId>{BDBED569-4797-4DF1-A0F4-6AAB3CD982D8}</a:tableStyleId>
              </a:tblPr>
              <a:tblGrid>
                <a:gridCol w="3338602">
                  <a:extLst>
                    <a:ext uri="{9D8B030D-6E8A-4147-A177-3AD203B41FA5}">
                      <a16:colId xmlns:a16="http://schemas.microsoft.com/office/drawing/2014/main" val="3129705540"/>
                    </a:ext>
                  </a:extLst>
                </a:gridCol>
                <a:gridCol w="5193383">
                  <a:extLst>
                    <a:ext uri="{9D8B030D-6E8A-4147-A177-3AD203B41FA5}">
                      <a16:colId xmlns:a16="http://schemas.microsoft.com/office/drawing/2014/main" val="334539305"/>
                    </a:ext>
                  </a:extLst>
                </a:gridCol>
              </a:tblGrid>
              <a:tr h="568315">
                <a:tc>
                  <a:txBody>
                    <a:bodyPr/>
                    <a:lstStyle/>
                    <a:p>
                      <a:pPr algn="ctr"/>
                      <a:r>
                        <a:rPr lang="en-US" sz="1400" dirty="0"/>
                        <a:t>Major Mental Disorder</a:t>
                      </a:r>
                    </a:p>
                  </a:txBody>
                  <a:tcPr/>
                </a:tc>
                <a:tc>
                  <a:txBody>
                    <a:bodyPr/>
                    <a:lstStyle/>
                    <a:p>
                      <a:pPr algn="ctr"/>
                      <a:r>
                        <a:rPr lang="en-US" sz="1400" dirty="0"/>
                        <a:t>Specific DSM-III-R Diagnosis If Disorder is a Category or Cluster</a:t>
                      </a:r>
                    </a:p>
                  </a:txBody>
                  <a:tcPr/>
                </a:tc>
                <a:extLst>
                  <a:ext uri="{0D108BD9-81ED-4DB2-BD59-A6C34878D82A}">
                    <a16:rowId xmlns:a16="http://schemas.microsoft.com/office/drawing/2014/main" val="1803410865"/>
                  </a:ext>
                </a:extLst>
              </a:tr>
              <a:tr h="299113">
                <a:tc>
                  <a:txBody>
                    <a:bodyPr/>
                    <a:lstStyle/>
                    <a:p>
                      <a:pPr marL="0" indent="0">
                        <a:buFont typeface="+mj-lt"/>
                        <a:buNone/>
                      </a:pPr>
                      <a:r>
                        <a:rPr lang="en-US" sz="1200" b="1" dirty="0"/>
                        <a:t>Schizophrenia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All diagnosis types under Schizophrenia</a:t>
                      </a:r>
                    </a:p>
                  </a:txBody>
                  <a:tcPr anchor="ctr"/>
                </a:tc>
                <a:extLst>
                  <a:ext uri="{0D108BD9-81ED-4DB2-BD59-A6C34878D82A}">
                    <a16:rowId xmlns:a16="http://schemas.microsoft.com/office/drawing/2014/main" val="3302152652"/>
                  </a:ext>
                </a:extLst>
              </a:tr>
              <a:tr h="29911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dirty="0"/>
                        <a:t>Schizoaffective Disorder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All diagnosis types under Schizoaffective Disorder</a:t>
                      </a:r>
                    </a:p>
                  </a:txBody>
                  <a:tcPr anchor="ctr"/>
                </a:tc>
                <a:extLst>
                  <a:ext uri="{0D108BD9-81ED-4DB2-BD59-A6C34878D82A}">
                    <a16:rowId xmlns:a16="http://schemas.microsoft.com/office/drawing/2014/main" val="1349271104"/>
                  </a:ext>
                </a:extLst>
              </a:tr>
              <a:tr h="29911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dirty="0"/>
                        <a:t>Somatoform Disorder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All diagnosis types under Somatoform Disorder</a:t>
                      </a:r>
                    </a:p>
                  </a:txBody>
                  <a:tcPr anchor="ctr"/>
                </a:tc>
                <a:extLst>
                  <a:ext uri="{0D108BD9-81ED-4DB2-BD59-A6C34878D82A}">
                    <a16:rowId xmlns:a16="http://schemas.microsoft.com/office/drawing/2014/main" val="3636856954"/>
                  </a:ext>
                </a:extLst>
              </a:tr>
              <a:tr h="299113">
                <a:tc>
                  <a:txBody>
                    <a:bodyPr/>
                    <a:lstStyle/>
                    <a:p>
                      <a:pPr marL="0" indent="0">
                        <a:buFont typeface="+mj-lt"/>
                        <a:buNone/>
                      </a:pPr>
                      <a:r>
                        <a:rPr lang="en-US" sz="1200" b="1" dirty="0"/>
                        <a:t>Bipolar Disorder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Bipolar Type I or Bipolar Type II</a:t>
                      </a:r>
                    </a:p>
                  </a:txBody>
                  <a:tcPr anchor="ctr"/>
                </a:tc>
                <a:extLst>
                  <a:ext uri="{0D108BD9-81ED-4DB2-BD59-A6C34878D82A}">
                    <a16:rowId xmlns:a16="http://schemas.microsoft.com/office/drawing/2014/main" val="51105024"/>
                  </a:ext>
                </a:extLst>
              </a:tr>
              <a:tr h="299113">
                <a:tc>
                  <a:txBody>
                    <a:bodyPr/>
                    <a:lstStyle/>
                    <a:p>
                      <a:pPr marL="0" indent="0">
                        <a:buFont typeface="+mj-lt"/>
                        <a:buNone/>
                      </a:pPr>
                      <a:r>
                        <a:rPr lang="en-US" sz="1200" b="1" dirty="0"/>
                        <a:t>Major Depression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Major Depression Only</a:t>
                      </a:r>
                    </a:p>
                  </a:txBody>
                  <a:tcPr anchor="ctr"/>
                </a:tc>
                <a:extLst>
                  <a:ext uri="{0D108BD9-81ED-4DB2-BD59-A6C34878D82A}">
                    <a16:rowId xmlns:a16="http://schemas.microsoft.com/office/drawing/2014/main" val="1283576704"/>
                  </a:ext>
                </a:extLst>
              </a:tr>
              <a:tr h="508492">
                <a:tc>
                  <a:txBody>
                    <a:bodyPr/>
                    <a:lstStyle/>
                    <a:p>
                      <a:pPr marL="0" indent="0">
                        <a:buFont typeface="+mj-lt"/>
                        <a:buNone/>
                      </a:pPr>
                      <a:r>
                        <a:rPr lang="en-US" sz="1200" b="1" dirty="0"/>
                        <a:t>Panic or other Severe Anxiety Disorder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Panic Disorder, Generalized Anxiety Disorder, Agoraphobia,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Post-Traumatic Stress Disorder (i.e., Cluster A anxiety disorders)</a:t>
                      </a:r>
                    </a:p>
                  </a:txBody>
                  <a:tcPr anchor="ctr"/>
                </a:tc>
                <a:extLst>
                  <a:ext uri="{0D108BD9-81ED-4DB2-BD59-A6C34878D82A}">
                    <a16:rowId xmlns:a16="http://schemas.microsoft.com/office/drawing/2014/main" val="2679048142"/>
                  </a:ext>
                </a:extLst>
              </a:tr>
              <a:tr h="50849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dirty="0"/>
                        <a:t>Severe Personality Disorder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Paranoid Personality Disorder, Schizoid Personality Disorder,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Schizotypal Personality Disorder</a:t>
                      </a:r>
                    </a:p>
                  </a:txBody>
                  <a:tcPr anchor="ctr"/>
                </a:tc>
                <a:extLst>
                  <a:ext uri="{0D108BD9-81ED-4DB2-BD59-A6C34878D82A}">
                    <a16:rowId xmlns:a16="http://schemas.microsoft.com/office/drawing/2014/main" val="945575513"/>
                  </a:ext>
                </a:extLst>
              </a:tr>
              <a:tr h="50849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dirty="0"/>
                        <a:t>Other Psychotic Disorder</a:t>
                      </a:r>
                    </a:p>
                  </a:txBody>
                  <a:tcPr anchor="ctr"/>
                </a:tc>
                <a:tc>
                  <a:txBody>
                    <a:bodyPr/>
                    <a:lstStyle/>
                    <a:p>
                      <a:r>
                        <a:rPr lang="en-US" sz="1200" dirty="0"/>
                        <a:t>Brief Reactive Psychosis, Induced Psychotic Disorder, or Atypical Psychosis</a:t>
                      </a:r>
                    </a:p>
                  </a:txBody>
                  <a:tcPr anchor="ctr"/>
                </a:tc>
                <a:extLst>
                  <a:ext uri="{0D108BD9-81ED-4DB2-BD59-A6C34878D82A}">
                    <a16:rowId xmlns:a16="http://schemas.microsoft.com/office/drawing/2014/main" val="1755895405"/>
                  </a:ext>
                </a:extLst>
              </a:tr>
              <a:tr h="821035">
                <a:tc>
                  <a:txBody>
                    <a:bodyPr/>
                    <a:lstStyle/>
                    <a:p>
                      <a:pPr marL="0" indent="0">
                        <a:buFont typeface="+mj-lt"/>
                        <a:buNone/>
                      </a:pPr>
                      <a:r>
                        <a:rPr lang="en-US" sz="1200" b="1" dirty="0"/>
                        <a:t>Other Major Mental Disorder with Severe Impairments or Risk of Chronic Disability</a:t>
                      </a:r>
                    </a:p>
                  </a:txBody>
                  <a:tcPr anchor="ctr"/>
                </a:tc>
                <a:tc>
                  <a:txBody>
                    <a:bodyPr/>
                    <a:lstStyle/>
                    <a:p>
                      <a:r>
                        <a:rPr lang="en-US" sz="1200" dirty="0"/>
                        <a:t>From the DSM-III-R specify the name of the diagnosis in the space provided in DSM-787 Section III, Question 1 answer. </a:t>
                      </a:r>
                    </a:p>
                    <a:p>
                      <a:endParaRPr lang="en-US" sz="1200" dirty="0"/>
                    </a:p>
                    <a:p>
                      <a:r>
                        <a:rPr lang="en-US" sz="1200" dirty="0"/>
                        <a:t>Only for DSM-III-R recognized severe mental illness(s) not covered by the major mental disorders listed above or any specific diagnoses the DSM-III-R lists under any of those major mental disorders.  </a:t>
                      </a:r>
                    </a:p>
                  </a:txBody>
                  <a:tcPr anchor="ctr"/>
                </a:tc>
                <a:extLst>
                  <a:ext uri="{0D108BD9-81ED-4DB2-BD59-A6C34878D82A}">
                    <a16:rowId xmlns:a16="http://schemas.microsoft.com/office/drawing/2014/main" val="2824663055"/>
                  </a:ext>
                </a:extLst>
              </a:tr>
            </a:tbl>
          </a:graphicData>
        </a:graphic>
      </p:graphicFrame>
      <p:sp>
        <p:nvSpPr>
          <p:cNvPr id="3" name="Slide Number Placeholder 2">
            <a:extLst>
              <a:ext uri="{FF2B5EF4-FFF2-40B4-BE49-F238E27FC236}">
                <a16:creationId xmlns:a16="http://schemas.microsoft.com/office/drawing/2014/main" id="{2030C0EF-BBDA-458B-B80A-E66FDF6893BF}"/>
              </a:ext>
            </a:extLst>
          </p:cNvPr>
          <p:cNvSpPr>
            <a:spLocks noGrp="1"/>
          </p:cNvSpPr>
          <p:nvPr>
            <p:ph type="sldNum" sz="quarter" idx="12"/>
          </p:nvPr>
        </p:nvSpPr>
        <p:spPr/>
        <p:txBody>
          <a:bodyPr/>
          <a:lstStyle/>
          <a:p>
            <a:fld id="{C0465BDC-DAA7-4695-9F90-2604F83C7D05}" type="slidenum">
              <a:rPr lang="en-US" smtClean="0"/>
              <a:t>16</a:t>
            </a:fld>
            <a:endParaRPr lang="en-US"/>
          </a:p>
        </p:txBody>
      </p:sp>
    </p:spTree>
    <p:extLst>
      <p:ext uri="{BB962C8B-B14F-4D97-AF65-F5344CB8AC3E}">
        <p14:creationId xmlns:p14="http://schemas.microsoft.com/office/powerpoint/2010/main" val="274950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5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Key Considerations in Identifying Major Mental </a:t>
            </a:r>
          </a:p>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Disorders</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8B11AAF5-95F6-43B2-A40A-64F7400EA6F1}"/>
              </a:ext>
            </a:extLst>
          </p:cNvPr>
          <p:cNvSpPr txBox="1"/>
          <p:nvPr/>
        </p:nvSpPr>
        <p:spPr>
          <a:xfrm>
            <a:off x="306195" y="1442737"/>
            <a:ext cx="8633268" cy="4659007"/>
          </a:xfrm>
          <a:prstGeom prst="rect">
            <a:avLst/>
          </a:prstGeom>
          <a:noFill/>
        </p:spPr>
        <p:txBody>
          <a:bodyPr wrap="square" lIns="0" tIns="0" rtlCol="0">
            <a:normAutofit fontScale="92500" lnSpcReduction="20000"/>
          </a:bodyPr>
          <a:lstStyle/>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Major Mental Conditions for PASRR Purposes:  </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Only certain mental health diagnoses are considered major mental disorders for purposes of PASRR and federal regulations.  The specific diagnoses that are considered major mental </a:t>
            </a:r>
            <a:r>
              <a:rPr lang="en-US" sz="1600" dirty="0">
                <a:solidFill>
                  <a:prstClr val="black"/>
                </a:solidFill>
                <a:latin typeface="Calibri" panose="020F0502020204030204"/>
              </a:rPr>
              <a:t>disorders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for PASRR purposes (Level I screens and Level II evaluations) are listed in the preceding slide.  </a:t>
            </a: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Major Mental Condition is Diagnosed </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or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Diagnosable:  </a:t>
            </a: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Level I screen for major mental disorders is intended to identify whether the individual may have a major mental disorder(s).  A specific major mental disorder may be identified for an individual because the condition is either:</a:t>
            </a: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20000"/>
              </a:lnSpc>
              <a:spcBef>
                <a:spcPts val="0"/>
              </a:spcBef>
              <a:spcAft>
                <a:spcPts val="0"/>
              </a:spcAft>
              <a:buClrTx/>
              <a:buSzTx/>
              <a:buFont typeface="+mj-lt"/>
              <a:buAutoNum type="alphaLcPeriod"/>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Diagnosed: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individual has a current or recent diagnosis documented in the medical record,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OR</a:t>
            </a:r>
          </a:p>
          <a:p>
            <a:pPr marL="914400" marR="0" lvl="1" indent="-457200" algn="l" defTabSz="914400" rtl="0" eaLnBrk="1" fontAlgn="auto" latinLnBrk="0" hangingPunct="1">
              <a:lnSpc>
                <a:spcPct val="120000"/>
              </a:lnSpc>
              <a:spcBef>
                <a:spcPts val="0"/>
              </a:spcBef>
              <a:spcAft>
                <a:spcPts val="0"/>
              </a:spcAft>
              <a:buClrTx/>
              <a:buSzTx/>
              <a:buFont typeface="+mj-lt"/>
              <a:buAutoNum type="alphaLcPeriod"/>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20000"/>
              </a:lnSpc>
              <a:spcBef>
                <a:spcPts val="0"/>
              </a:spcBef>
              <a:spcAft>
                <a:spcPts val="0"/>
              </a:spcAft>
              <a:buClrTx/>
              <a:buSzTx/>
              <a:buFont typeface="+mj-lt"/>
              <a:buAutoNum type="alphaLcPeriod"/>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Diagnosable: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individual’s current or recent symptoms and behaviors are consistent with the applicable DMS-III-R diagnostic criteria for the condition and are documented in the medical record.  </a:t>
            </a:r>
          </a:p>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Continued Next Page</a:t>
            </a:r>
          </a:p>
        </p:txBody>
      </p:sp>
      <p:sp>
        <p:nvSpPr>
          <p:cNvPr id="3" name="Slide Number Placeholder 2">
            <a:extLst>
              <a:ext uri="{FF2B5EF4-FFF2-40B4-BE49-F238E27FC236}">
                <a16:creationId xmlns:a16="http://schemas.microsoft.com/office/drawing/2014/main" id="{0A6BAF3A-5B27-E8F7-F54F-87660187AB2C}"/>
              </a:ext>
            </a:extLst>
          </p:cNvPr>
          <p:cNvSpPr>
            <a:spLocks noGrp="1"/>
          </p:cNvSpPr>
          <p:nvPr>
            <p:ph type="sldNum" sz="quarter" idx="12"/>
          </p:nvPr>
        </p:nvSpPr>
        <p:spPr/>
        <p:txBody>
          <a:bodyPr/>
          <a:lstStyle/>
          <a:p>
            <a:fld id="{C0465BDC-DAA7-4695-9F90-2604F83C7D05}" type="slidenum">
              <a:rPr lang="en-US" smtClean="0"/>
              <a:t>17</a:t>
            </a:fld>
            <a:endParaRPr lang="en-US"/>
          </a:p>
        </p:txBody>
      </p:sp>
    </p:spTree>
    <p:extLst>
      <p:ext uri="{BB962C8B-B14F-4D97-AF65-F5344CB8AC3E}">
        <p14:creationId xmlns:p14="http://schemas.microsoft.com/office/powerpoint/2010/main" val="197155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5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Key Considerations in Identifying Major Mental </a:t>
            </a:r>
          </a:p>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Disorders</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5" name="Content Placeholder 2">
            <a:extLst>
              <a:ext uri="{FF2B5EF4-FFF2-40B4-BE49-F238E27FC236}">
                <a16:creationId xmlns:a16="http://schemas.microsoft.com/office/drawing/2014/main" id="{ACE79149-00DC-02E8-2030-3D5B24BB17E9}"/>
              </a:ext>
            </a:extLst>
          </p:cNvPr>
          <p:cNvSpPr>
            <a:spLocks noGrp="1"/>
          </p:cNvSpPr>
          <p:nvPr>
            <p:ph idx="1"/>
          </p:nvPr>
        </p:nvSpPr>
        <p:spPr>
          <a:xfrm>
            <a:off x="229789" y="1417672"/>
            <a:ext cx="8684415" cy="4864151"/>
          </a:xfrm>
        </p:spPr>
        <p:txBody>
          <a:bodyPr>
            <a:noAutofit/>
          </a:bodyPr>
          <a:lstStyle/>
          <a:p>
            <a:pPr marL="457200" indent="-457200">
              <a:lnSpc>
                <a:spcPct val="100000"/>
              </a:lnSpc>
              <a:spcBef>
                <a:spcPts val="0"/>
              </a:spcBef>
              <a:buFont typeface="+mj-lt"/>
              <a:buAutoNum type="arabicPeriod" startAt="3"/>
            </a:pPr>
            <a:r>
              <a:rPr lang="en-US" sz="1800" b="1" dirty="0"/>
              <a:t>Diagnostic Criteria Based on DSM-II-R: </a:t>
            </a:r>
          </a:p>
          <a:p>
            <a:pPr marL="457200" indent="-457200">
              <a:lnSpc>
                <a:spcPct val="100000"/>
              </a:lnSpc>
              <a:spcBef>
                <a:spcPts val="0"/>
              </a:spcBef>
              <a:buFont typeface="+mj-lt"/>
              <a:buAutoNum type="arabicPeriod" startAt="3"/>
            </a:pPr>
            <a:endParaRPr lang="en-US" sz="900" b="1" dirty="0"/>
          </a:p>
          <a:p>
            <a:pPr marL="457200" lvl="1" indent="0">
              <a:lnSpc>
                <a:spcPct val="100000"/>
              </a:lnSpc>
              <a:spcBef>
                <a:spcPts val="0"/>
              </a:spcBef>
              <a:buNone/>
            </a:pPr>
            <a:r>
              <a:rPr lang="en-US" sz="1600" dirty="0"/>
              <a:t>Diagnostic criteria for major mental conditions are based on the </a:t>
            </a:r>
            <a:r>
              <a:rPr lang="en-US" sz="1600" i="1" dirty="0"/>
              <a:t>Diagnostic and Statistical Manual of Mental Disorders, Third Edition Revised (DSM-III-R), </a:t>
            </a:r>
            <a:r>
              <a:rPr lang="en-US" sz="1600" dirty="0"/>
              <a:t>published by the American Psychiatric Association.  </a:t>
            </a:r>
          </a:p>
          <a:p>
            <a:pPr marL="0" indent="0">
              <a:lnSpc>
                <a:spcPct val="100000"/>
              </a:lnSpc>
              <a:spcBef>
                <a:spcPts val="0"/>
              </a:spcBef>
              <a:buNone/>
            </a:pPr>
            <a:endParaRPr lang="en-US" sz="900" dirty="0"/>
          </a:p>
          <a:p>
            <a:pPr marL="457200" indent="-457200">
              <a:lnSpc>
                <a:spcPct val="100000"/>
              </a:lnSpc>
              <a:spcBef>
                <a:spcPts val="0"/>
              </a:spcBef>
              <a:buFont typeface="+mj-lt"/>
              <a:buAutoNum type="arabicPeriod" startAt="4"/>
            </a:pPr>
            <a:r>
              <a:rPr lang="en-US" sz="1600" b="1" dirty="0"/>
              <a:t>Neurocognitive Disorders, Physical Health Conditions, and Non-Severe Mental Health Conditions:</a:t>
            </a:r>
          </a:p>
          <a:p>
            <a:pPr marL="0" indent="0">
              <a:lnSpc>
                <a:spcPct val="100000"/>
              </a:lnSpc>
              <a:spcBef>
                <a:spcPts val="0"/>
              </a:spcBef>
              <a:buNone/>
            </a:pPr>
            <a:endParaRPr lang="en-US" sz="900" dirty="0"/>
          </a:p>
          <a:p>
            <a:pPr marL="457200" lvl="1" indent="0">
              <a:lnSpc>
                <a:spcPct val="100000"/>
              </a:lnSpc>
              <a:spcBef>
                <a:spcPts val="0"/>
              </a:spcBef>
              <a:buNone/>
            </a:pPr>
            <a:r>
              <a:rPr lang="en-US" sz="1600" dirty="0"/>
              <a:t>In identifying whether an individual may have a major mental condition, </a:t>
            </a:r>
            <a:r>
              <a:rPr lang="en-US" sz="1600" u="sng" dirty="0"/>
              <a:t>exclude</a:t>
            </a:r>
            <a:r>
              <a:rPr lang="en-US" sz="1600" dirty="0"/>
              <a:t> conditions, symptoms, behaviors, and cognitive or functional impairments that are caused by a diagnosed:  </a:t>
            </a:r>
          </a:p>
          <a:p>
            <a:pPr marL="0" indent="0">
              <a:lnSpc>
                <a:spcPct val="100000"/>
              </a:lnSpc>
              <a:spcBef>
                <a:spcPts val="0"/>
              </a:spcBef>
              <a:buNone/>
            </a:pPr>
            <a:endParaRPr lang="en-US" sz="900" dirty="0"/>
          </a:p>
          <a:p>
            <a:pPr marL="914400" lvl="1" indent="-457200">
              <a:lnSpc>
                <a:spcPct val="100000"/>
              </a:lnSpc>
              <a:spcBef>
                <a:spcPts val="0"/>
              </a:spcBef>
              <a:buFont typeface="+mj-lt"/>
              <a:buAutoNum type="alphaLcPeriod"/>
            </a:pPr>
            <a:r>
              <a:rPr lang="en-US" sz="1600" b="1" dirty="0"/>
              <a:t>Major or minor neurocognitive disorder, with or without behavioral disturbances.  </a:t>
            </a:r>
            <a:r>
              <a:rPr lang="en-US" sz="1600" dirty="0"/>
              <a:t>Major neurocognitive disorder (MNCD), the new clinical term for dementia, includes Alzheimer’s disease, Lewy body disease, subcortical vascular disease, traumatic brain injury, Parkinson’s disease, and related conditions.  Major and minor neurocognitive conditions are </a:t>
            </a:r>
            <a:r>
              <a:rPr lang="en-US" sz="1600" u="sng" dirty="0"/>
              <a:t>not</a:t>
            </a:r>
            <a:r>
              <a:rPr lang="en-US" sz="1600" dirty="0"/>
              <a:t> mental illnesses. However, common neurocognitive disorder symptoms include anxiety</a:t>
            </a:r>
            <a:r>
              <a:rPr lang="fr-FR" sz="1600" dirty="0"/>
              <a:t>, depression, elation, agitation, confusion, hallucinations, and delusions. </a:t>
            </a:r>
          </a:p>
          <a:p>
            <a:pPr marL="914400" lvl="2" indent="0">
              <a:lnSpc>
                <a:spcPct val="100000"/>
              </a:lnSpc>
              <a:spcBef>
                <a:spcPts val="0"/>
              </a:spcBef>
              <a:buNone/>
            </a:pPr>
            <a:endParaRPr lang="en-US" sz="900" dirty="0"/>
          </a:p>
          <a:p>
            <a:pPr marL="914400" lvl="1" indent="-457200">
              <a:lnSpc>
                <a:spcPct val="100000"/>
              </a:lnSpc>
              <a:spcBef>
                <a:spcPts val="0"/>
              </a:spcBef>
              <a:buFont typeface="+mj-lt"/>
              <a:buAutoNum type="alphaLcPeriod" startAt="2"/>
            </a:pPr>
            <a:r>
              <a:rPr lang="en-US" sz="1600" b="1" dirty="0"/>
              <a:t>Physical health condition.</a:t>
            </a:r>
          </a:p>
          <a:p>
            <a:pPr marL="914400" lvl="1" indent="-457200">
              <a:lnSpc>
                <a:spcPct val="100000"/>
              </a:lnSpc>
              <a:spcBef>
                <a:spcPts val="0"/>
              </a:spcBef>
              <a:buFont typeface="+mj-lt"/>
              <a:buAutoNum type="alphaLcPeriod" startAt="2"/>
            </a:pPr>
            <a:endParaRPr lang="en-US" sz="900" dirty="0"/>
          </a:p>
          <a:p>
            <a:pPr marL="914400" lvl="1" indent="-457200">
              <a:lnSpc>
                <a:spcPct val="100000"/>
              </a:lnSpc>
              <a:spcBef>
                <a:spcPts val="0"/>
              </a:spcBef>
              <a:buFont typeface="+mj-lt"/>
              <a:buAutoNum type="alphaLcPeriod" startAt="2"/>
            </a:pPr>
            <a:r>
              <a:rPr lang="en-US" sz="1600" b="1" dirty="0"/>
              <a:t>Non-severe mental health condition.</a:t>
            </a:r>
          </a:p>
        </p:txBody>
      </p:sp>
      <p:sp>
        <p:nvSpPr>
          <p:cNvPr id="3" name="Slide Number Placeholder 2">
            <a:extLst>
              <a:ext uri="{FF2B5EF4-FFF2-40B4-BE49-F238E27FC236}">
                <a16:creationId xmlns:a16="http://schemas.microsoft.com/office/drawing/2014/main" id="{C85FF796-47D4-D19B-E67A-097DB32934A1}"/>
              </a:ext>
            </a:extLst>
          </p:cNvPr>
          <p:cNvSpPr>
            <a:spLocks noGrp="1"/>
          </p:cNvSpPr>
          <p:nvPr>
            <p:ph type="sldNum" sz="quarter" idx="12"/>
          </p:nvPr>
        </p:nvSpPr>
        <p:spPr/>
        <p:txBody>
          <a:bodyPr/>
          <a:lstStyle/>
          <a:p>
            <a:fld id="{C0465BDC-DAA7-4695-9F90-2604F83C7D05}" type="slidenum">
              <a:rPr lang="en-US" smtClean="0"/>
              <a:t>18</a:t>
            </a:fld>
            <a:endParaRPr lang="en-US"/>
          </a:p>
        </p:txBody>
      </p:sp>
    </p:spTree>
    <p:extLst>
      <p:ext uri="{BB962C8B-B14F-4D97-AF65-F5344CB8AC3E}">
        <p14:creationId xmlns:p14="http://schemas.microsoft.com/office/powerpoint/2010/main" val="259042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Section III: Question 2 on Level of Impairment</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8B11AAF5-95F6-43B2-A40A-64F7400EA6F1}"/>
              </a:ext>
            </a:extLst>
          </p:cNvPr>
          <p:cNvSpPr txBox="1"/>
          <p:nvPr/>
        </p:nvSpPr>
        <p:spPr>
          <a:xfrm>
            <a:off x="306195" y="3611254"/>
            <a:ext cx="8571452" cy="2748769"/>
          </a:xfrm>
          <a:prstGeom prst="rect">
            <a:avLst/>
          </a:prstGeom>
          <a:noFill/>
        </p:spPr>
        <p:txBody>
          <a:bodyPr wrap="square" lIns="0" tIns="0" rtlCol="0">
            <a:normAutofit/>
          </a:bodyPr>
          <a:lstStyle/>
          <a:p>
            <a:pPr>
              <a:lnSpc>
                <a:spcPts val="1700"/>
              </a:lnSpc>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Interpersonal Functioning: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individual has serious difficulty interacting appropriately and communicating effectively with other persons, and has a possible history of altercations, evictions, firing, fear of strangers, avoidance of interpersonal relationships, and social isolation.</a:t>
            </a:r>
            <a:r>
              <a:rPr lang="en-US" sz="1200" i="0" baseline="30000" dirty="0">
                <a:solidFill>
                  <a:srgbClr val="374151"/>
                </a:solidFill>
                <a:effectLst/>
              </a:rPr>
              <a:t> 15</a:t>
            </a:r>
            <a:endParaRPr lang="en-US" sz="1200" dirty="0"/>
          </a:p>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ts val="1700"/>
              </a:lnSpc>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Concentration, Persistence, and Pace: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individual has serious difficulty in sustaining focused attention for a long enough period to permit the completion of tasks commonly found in work settings or in work-like structured activities occurring in school or home settings, manifests difficulties in concentration, inability to complete simple tasks within an established time period, makes frequent errors, or requires assistance in the completion of these tasks.</a:t>
            </a:r>
            <a:r>
              <a:rPr lang="en-US" sz="1200" i="0" baseline="30000" dirty="0">
                <a:solidFill>
                  <a:srgbClr val="374151"/>
                </a:solidFill>
                <a:effectLst/>
              </a:rPr>
              <a:t> 16</a:t>
            </a:r>
            <a:endParaRPr lang="en-US" sz="1200" dirty="0"/>
          </a:p>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ts val="1700"/>
              </a:lnSpc>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Adaption to Change: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individual has serious difficulty in adapting to typical changes in circumstances associated with work, school, family, or social interaction, manifests agitation, exacerbated signs and symptoms associated with the illness, or withdrawal from the situation, or requires intervention by the mental health or judicial system.</a:t>
            </a:r>
            <a:r>
              <a:rPr lang="en-US" sz="1200" i="0" baseline="30000" dirty="0">
                <a:solidFill>
                  <a:srgbClr val="374151"/>
                </a:solidFill>
                <a:effectLst/>
              </a:rPr>
              <a:t> 17</a:t>
            </a:r>
            <a:endParaRPr lang="en-US" sz="1200" dirty="0"/>
          </a:p>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Content Placeholder 7">
            <a:extLst>
              <a:ext uri="{FF2B5EF4-FFF2-40B4-BE49-F238E27FC236}">
                <a16:creationId xmlns:a16="http://schemas.microsoft.com/office/drawing/2014/main" id="{12405EC4-CED8-0FEA-DA25-36CB651E255C}"/>
              </a:ext>
            </a:extLst>
          </p:cNvPr>
          <p:cNvPicPr>
            <a:picLocks noGrp="1" noChangeAspect="1"/>
          </p:cNvPicPr>
          <p:nvPr>
            <p:ph idx="1"/>
          </p:nvPr>
        </p:nvPicPr>
        <p:blipFill rotWithShape="1">
          <a:blip r:embed="rId4"/>
          <a:srcRect l="5017" t="-1" r="5495" b="5510"/>
          <a:stretch/>
        </p:blipFill>
        <p:spPr>
          <a:xfrm>
            <a:off x="306195" y="1563869"/>
            <a:ext cx="8224824" cy="1900754"/>
          </a:xfrm>
        </p:spPr>
      </p:pic>
      <p:sp>
        <p:nvSpPr>
          <p:cNvPr id="5" name="Arrow: Down 4">
            <a:extLst>
              <a:ext uri="{FF2B5EF4-FFF2-40B4-BE49-F238E27FC236}">
                <a16:creationId xmlns:a16="http://schemas.microsoft.com/office/drawing/2014/main" id="{9DD80225-71B6-89BB-0AA9-084A8022B14E}"/>
              </a:ext>
            </a:extLst>
          </p:cNvPr>
          <p:cNvSpPr/>
          <p:nvPr/>
        </p:nvSpPr>
        <p:spPr>
          <a:xfrm>
            <a:off x="5329679" y="2992026"/>
            <a:ext cx="2520510" cy="617887"/>
          </a:xfrm>
          <a:prstGeom prst="down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C01AED70-0A59-9E94-76C6-6F0185749EA0}"/>
              </a:ext>
            </a:extLst>
          </p:cNvPr>
          <p:cNvSpPr>
            <a:spLocks noGrp="1"/>
          </p:cNvSpPr>
          <p:nvPr>
            <p:ph type="sldNum" sz="quarter" idx="12"/>
          </p:nvPr>
        </p:nvSpPr>
        <p:spPr/>
        <p:txBody>
          <a:bodyPr/>
          <a:lstStyle/>
          <a:p>
            <a:fld id="{C0465BDC-DAA7-4695-9F90-2604F83C7D05}" type="slidenum">
              <a:rPr lang="en-US" smtClean="0"/>
              <a:t>19</a:t>
            </a:fld>
            <a:endParaRPr lang="en-US"/>
          </a:p>
        </p:txBody>
      </p:sp>
    </p:spTree>
    <p:extLst>
      <p:ext uri="{BB962C8B-B14F-4D97-AF65-F5344CB8AC3E}">
        <p14:creationId xmlns:p14="http://schemas.microsoft.com/office/powerpoint/2010/main" val="113053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Background on PASRR</a:t>
            </a:r>
          </a:p>
        </p:txBody>
      </p:sp>
      <p:sp>
        <p:nvSpPr>
          <p:cNvPr id="18" name="TextBox 17">
            <a:extLst>
              <a:ext uri="{FF2B5EF4-FFF2-40B4-BE49-F238E27FC236}">
                <a16:creationId xmlns:a16="http://schemas.microsoft.com/office/drawing/2014/main" id="{DE4C7978-675C-447F-B307-4304658D3B8C}"/>
              </a:ext>
            </a:extLst>
          </p:cNvPr>
          <p:cNvSpPr txBox="1"/>
          <p:nvPr/>
        </p:nvSpPr>
        <p:spPr>
          <a:xfrm>
            <a:off x="-192505" y="1781445"/>
            <a:ext cx="9529010" cy="4305678"/>
          </a:xfrm>
          <a:prstGeom prst="rect">
            <a:avLst/>
          </a:prstGeom>
          <a:noFill/>
        </p:spPr>
        <p:txBody>
          <a:bodyPr wrap="square" lIns="0" tIns="0" rtlCol="0">
            <a:normAutofit/>
          </a:bodyPr>
          <a:lstStyle/>
          <a:p>
            <a:pPr algn="ctr">
              <a:lnSpc>
                <a:spcPct val="120000"/>
              </a:lnSpc>
              <a:spcBef>
                <a:spcPts val="0"/>
              </a:spcBef>
            </a:pPr>
            <a:r>
              <a:rPr lang="en-US" sz="2800" b="1" spc="30" dirty="0">
                <a:solidFill>
                  <a:schemeClr val="tx1"/>
                </a:solidFill>
              </a:rPr>
              <a:t>History and Purpose of PASRR</a:t>
            </a:r>
          </a:p>
          <a:p>
            <a:pPr algn="ctr">
              <a:lnSpc>
                <a:spcPct val="120000"/>
              </a:lnSpc>
              <a:spcBef>
                <a:spcPts val="0"/>
              </a:spcBef>
            </a:pPr>
            <a:r>
              <a:rPr lang="en-US" sz="2800" b="1" spc="30" dirty="0">
                <a:solidFill>
                  <a:schemeClr val="tx1"/>
                </a:solidFill>
              </a:rPr>
              <a:t>Federal Statutes and Regulations Governing PASRR</a:t>
            </a:r>
          </a:p>
          <a:p>
            <a:pPr algn="ctr">
              <a:lnSpc>
                <a:spcPct val="120000"/>
              </a:lnSpc>
              <a:spcBef>
                <a:spcPts val="0"/>
              </a:spcBef>
            </a:pPr>
            <a:r>
              <a:rPr lang="en-US" sz="2800" b="1" spc="30" dirty="0">
                <a:solidFill>
                  <a:schemeClr val="tx1"/>
                </a:solidFill>
              </a:rPr>
              <a:t>Level I Screens, Level II Evaluations, and Resident Reviews</a:t>
            </a:r>
          </a:p>
          <a:p>
            <a:pPr algn="ctr">
              <a:lnSpc>
                <a:spcPct val="120000"/>
              </a:lnSpc>
              <a:spcBef>
                <a:spcPts val="0"/>
              </a:spcBef>
            </a:pPr>
            <a:r>
              <a:rPr lang="en-US" sz="2800" b="1" spc="30" dirty="0">
                <a:solidFill>
                  <a:schemeClr val="tx1"/>
                </a:solidFill>
              </a:rPr>
              <a:t>Positive vs. Negative Level I Screens</a:t>
            </a:r>
          </a:p>
          <a:p>
            <a:pPr algn="ctr">
              <a:lnSpc>
                <a:spcPct val="120000"/>
              </a:lnSpc>
              <a:spcBef>
                <a:spcPts val="0"/>
              </a:spcBef>
            </a:pPr>
            <a:r>
              <a:rPr lang="en-US" sz="2800" b="1" spc="30" dirty="0">
                <a:solidFill>
                  <a:schemeClr val="tx1"/>
                </a:solidFill>
              </a:rPr>
              <a:t>When a Level II Evaluation is Required</a:t>
            </a:r>
          </a:p>
          <a:p>
            <a:pPr algn="ctr">
              <a:lnSpc>
                <a:spcPct val="120000"/>
              </a:lnSpc>
              <a:spcBef>
                <a:spcPts val="0"/>
              </a:spcBef>
            </a:pPr>
            <a:r>
              <a:rPr lang="en-US" sz="2800" b="1" spc="30" dirty="0">
                <a:solidFill>
                  <a:schemeClr val="tx1"/>
                </a:solidFill>
              </a:rPr>
              <a:t>Layout of DMS-787 Form</a:t>
            </a:r>
          </a:p>
        </p:txBody>
      </p:sp>
      <p:sp>
        <p:nvSpPr>
          <p:cNvPr id="3" name="Slide Number Placeholder 2">
            <a:extLst>
              <a:ext uri="{FF2B5EF4-FFF2-40B4-BE49-F238E27FC236}">
                <a16:creationId xmlns:a16="http://schemas.microsoft.com/office/drawing/2014/main" id="{5A6B1ACA-A4A1-B7FB-F4BF-EFFD68FE218B}"/>
              </a:ext>
            </a:extLst>
          </p:cNvPr>
          <p:cNvSpPr>
            <a:spLocks noGrp="1"/>
          </p:cNvSpPr>
          <p:nvPr>
            <p:ph type="sldNum" sz="quarter" idx="12"/>
          </p:nvPr>
        </p:nvSpPr>
        <p:spPr/>
        <p:txBody>
          <a:bodyPr/>
          <a:lstStyle/>
          <a:p>
            <a:fld id="{C0465BDC-DAA7-4695-9F90-2604F83C7D05}" type="slidenum">
              <a:rPr lang="en-US" smtClean="0"/>
              <a:t>2</a:t>
            </a:fld>
            <a:endParaRPr lang="en-US"/>
          </a:p>
        </p:txBody>
      </p:sp>
    </p:spTree>
    <p:extLst>
      <p:ext uri="{BB962C8B-B14F-4D97-AF65-F5344CB8AC3E}">
        <p14:creationId xmlns:p14="http://schemas.microsoft.com/office/powerpoint/2010/main" val="291807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Section III: Question 3 on Recent Treatment History (page 2)</a:t>
            </a:r>
            <a:r>
              <a:rPr lang="en-US" sz="3200" i="0" baseline="30000" dirty="0">
                <a:solidFill>
                  <a:srgbClr val="374151"/>
                </a:solidFill>
                <a:effectLst/>
              </a:rPr>
              <a:t> </a:t>
            </a:r>
            <a:r>
              <a:rPr lang="en-US" sz="3200" i="0" baseline="30000" dirty="0">
                <a:solidFill>
                  <a:schemeClr val="bg1"/>
                </a:solidFill>
                <a:effectLst/>
              </a:rPr>
              <a:t>18</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pic>
        <p:nvPicPr>
          <p:cNvPr id="3" name="Picture 2">
            <a:extLst>
              <a:ext uri="{FF2B5EF4-FFF2-40B4-BE49-F238E27FC236}">
                <a16:creationId xmlns:a16="http://schemas.microsoft.com/office/drawing/2014/main" id="{C93AFF4F-8029-F6C5-B169-43509AC2878F}"/>
              </a:ext>
            </a:extLst>
          </p:cNvPr>
          <p:cNvPicPr>
            <a:picLocks noChangeAspect="1"/>
          </p:cNvPicPr>
          <p:nvPr/>
        </p:nvPicPr>
        <p:blipFill rotWithShape="1">
          <a:blip r:embed="rId4"/>
          <a:srcRect l="3979" r="5239" b="5834"/>
          <a:stretch/>
        </p:blipFill>
        <p:spPr>
          <a:xfrm>
            <a:off x="531034" y="1442738"/>
            <a:ext cx="8191861" cy="3057073"/>
          </a:xfrm>
          <a:prstGeom prst="rect">
            <a:avLst/>
          </a:prstGeom>
        </p:spPr>
      </p:pic>
      <p:sp>
        <p:nvSpPr>
          <p:cNvPr id="4" name="Arrow: Bent-Up 3">
            <a:extLst>
              <a:ext uri="{FF2B5EF4-FFF2-40B4-BE49-F238E27FC236}">
                <a16:creationId xmlns:a16="http://schemas.microsoft.com/office/drawing/2014/main" id="{DA61A07E-B5AB-231C-01D1-7C5142165450}"/>
              </a:ext>
            </a:extLst>
          </p:cNvPr>
          <p:cNvSpPr/>
          <p:nvPr/>
        </p:nvSpPr>
        <p:spPr>
          <a:xfrm flipV="1">
            <a:off x="5108375" y="4205700"/>
            <a:ext cx="951279" cy="588221"/>
          </a:xfrm>
          <a:prstGeom prst="bentUpArrow">
            <a:avLst>
              <a:gd name="adj1" fmla="val 27860"/>
              <a:gd name="adj2" fmla="val 44401"/>
              <a:gd name="adj3" fmla="val 25000"/>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3E0F93A-B27E-E355-C079-3F3572D51BD2}"/>
              </a:ext>
            </a:extLst>
          </p:cNvPr>
          <p:cNvSpPr txBox="1"/>
          <p:nvPr/>
        </p:nvSpPr>
        <p:spPr>
          <a:xfrm>
            <a:off x="306195" y="4970069"/>
            <a:ext cx="8593524" cy="923330"/>
          </a:xfrm>
          <a:prstGeom prst="rect">
            <a:avLst/>
          </a:prstGeom>
          <a:solidFill>
            <a:schemeClr val="bg1"/>
          </a:solidFill>
          <a:ln w="38100">
            <a:solidFill>
              <a:schemeClr val="accent5">
                <a:lumMod val="40000"/>
                <a:lumOff val="60000"/>
              </a:schemeClr>
            </a:solidFill>
          </a:ln>
        </p:spPr>
        <p:txBody>
          <a:bodyPr wrap="square" rtlCol="0">
            <a:spAutoFit/>
          </a:bodyPr>
          <a:lstStyle/>
          <a:p>
            <a:pPr algn="ctr"/>
            <a:r>
              <a:rPr lang="en-US" b="1" dirty="0"/>
              <a:t>Questions 2 and 3 are dependent on the individual having a diagnosed or diagnosable </a:t>
            </a:r>
          </a:p>
          <a:p>
            <a:pPr algn="ctr"/>
            <a:r>
              <a:rPr lang="en-US" b="1" dirty="0"/>
              <a:t>major mental condition identified in Question 1 of Section III.</a:t>
            </a:r>
          </a:p>
          <a:p>
            <a:pPr algn="ctr"/>
            <a:r>
              <a:rPr lang="en-US" b="1" dirty="0"/>
              <a:t>Therefore, answer N/A to both Questions 2 and 3 if the answer to Question 1 is NO. </a:t>
            </a:r>
          </a:p>
        </p:txBody>
      </p:sp>
      <p:sp>
        <p:nvSpPr>
          <p:cNvPr id="6" name="Slide Number Placeholder 5">
            <a:extLst>
              <a:ext uri="{FF2B5EF4-FFF2-40B4-BE49-F238E27FC236}">
                <a16:creationId xmlns:a16="http://schemas.microsoft.com/office/drawing/2014/main" id="{26B3741C-C498-8172-A044-F55DD9FA3EA9}"/>
              </a:ext>
            </a:extLst>
          </p:cNvPr>
          <p:cNvSpPr>
            <a:spLocks noGrp="1"/>
          </p:cNvSpPr>
          <p:nvPr>
            <p:ph type="sldNum" sz="quarter" idx="12"/>
          </p:nvPr>
        </p:nvSpPr>
        <p:spPr/>
        <p:txBody>
          <a:bodyPr/>
          <a:lstStyle/>
          <a:p>
            <a:fld id="{C0465BDC-DAA7-4695-9F90-2604F83C7D05}" type="slidenum">
              <a:rPr lang="en-US" smtClean="0"/>
              <a:t>20</a:t>
            </a:fld>
            <a:endParaRPr lang="en-US"/>
          </a:p>
        </p:txBody>
      </p:sp>
    </p:spTree>
    <p:extLst>
      <p:ext uri="{BB962C8B-B14F-4D97-AF65-F5344CB8AC3E}">
        <p14:creationId xmlns:p14="http://schemas.microsoft.com/office/powerpoint/2010/main" val="312326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dirty="0">
                <a:solidFill>
                  <a:schemeClr val="bg1"/>
                </a:solidFill>
                <a:latin typeface="Noto Sans" panose="020B0502040504020204" pitchFamily="34"/>
                <a:ea typeface="Noto Sans" panose="020B0502040504020204" pitchFamily="34"/>
                <a:cs typeface="Noto Sans" panose="020B0502040504020204" pitchFamily="34"/>
              </a:rPr>
              <a:t>Section III: Question 4 on Major Neurocognitive Disorder (p. 3)</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pic>
        <p:nvPicPr>
          <p:cNvPr id="3" name="Content Placeholder 7">
            <a:extLst>
              <a:ext uri="{FF2B5EF4-FFF2-40B4-BE49-F238E27FC236}">
                <a16:creationId xmlns:a16="http://schemas.microsoft.com/office/drawing/2014/main" id="{D77DBECF-7FB6-CD02-D424-A45654B6E0C6}"/>
              </a:ext>
            </a:extLst>
          </p:cNvPr>
          <p:cNvPicPr>
            <a:picLocks noGrp="1" noChangeAspect="1"/>
          </p:cNvPicPr>
          <p:nvPr>
            <p:ph idx="1"/>
          </p:nvPr>
        </p:nvPicPr>
        <p:blipFill rotWithShape="1">
          <a:blip r:embed="rId4"/>
          <a:srcRect l="4657" t="5531" r="5891" b="12669"/>
          <a:stretch/>
        </p:blipFill>
        <p:spPr>
          <a:xfrm>
            <a:off x="537737" y="1671337"/>
            <a:ext cx="8068525" cy="2106578"/>
          </a:xfrm>
        </p:spPr>
      </p:pic>
      <p:sp>
        <p:nvSpPr>
          <p:cNvPr id="4" name="Slide Number Placeholder 3">
            <a:extLst>
              <a:ext uri="{FF2B5EF4-FFF2-40B4-BE49-F238E27FC236}">
                <a16:creationId xmlns:a16="http://schemas.microsoft.com/office/drawing/2014/main" id="{D4CBA734-FA37-4752-B857-98AE127A5FFE}"/>
              </a:ext>
            </a:extLst>
          </p:cNvPr>
          <p:cNvSpPr>
            <a:spLocks noGrp="1"/>
          </p:cNvSpPr>
          <p:nvPr>
            <p:ph type="sldNum" sz="quarter" idx="12"/>
          </p:nvPr>
        </p:nvSpPr>
        <p:spPr/>
        <p:txBody>
          <a:bodyPr/>
          <a:lstStyle/>
          <a:p>
            <a:fld id="{C0465BDC-DAA7-4695-9F90-2604F83C7D05}" type="slidenum">
              <a:rPr lang="en-US" smtClean="0"/>
              <a:t>21</a:t>
            </a:fld>
            <a:endParaRPr lang="en-US"/>
          </a:p>
        </p:txBody>
      </p:sp>
    </p:spTree>
    <p:extLst>
      <p:ext uri="{BB962C8B-B14F-4D97-AF65-F5344CB8AC3E}">
        <p14:creationId xmlns:p14="http://schemas.microsoft.com/office/powerpoint/2010/main" val="123827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fr-FR" sz="4800" b="1" dirty="0">
                <a:solidFill>
                  <a:schemeClr val="bg1"/>
                </a:solidFill>
                <a:latin typeface="Noto Sans" panose="020B0502040504020204" pitchFamily="34"/>
                <a:ea typeface="Noto Sans" panose="020B0502040504020204" pitchFamily="34"/>
                <a:cs typeface="Noto Sans" panose="020B0502040504020204" pitchFamily="34"/>
              </a:rPr>
              <a:t>Section IV: </a:t>
            </a:r>
            <a:r>
              <a:rPr lang="fr-FR" sz="4800" b="1" dirty="0" err="1">
                <a:solidFill>
                  <a:schemeClr val="bg1"/>
                </a:solidFill>
                <a:latin typeface="Noto Sans" panose="020B0502040504020204" pitchFamily="34"/>
                <a:ea typeface="Noto Sans" panose="020B0502040504020204" pitchFamily="34"/>
                <a:cs typeface="Noto Sans" panose="020B0502040504020204" pitchFamily="34"/>
              </a:rPr>
              <a:t>Applicant’s</a:t>
            </a:r>
            <a:r>
              <a:rPr lang="fr-FR" sz="4800" b="1" dirty="0">
                <a:solidFill>
                  <a:schemeClr val="bg1"/>
                </a:solidFill>
                <a:latin typeface="Noto Sans" panose="020B0502040504020204" pitchFamily="34"/>
                <a:ea typeface="Noto Sans" panose="020B0502040504020204" pitchFamily="34"/>
                <a:cs typeface="Noto Sans" panose="020B0502040504020204" pitchFamily="34"/>
              </a:rPr>
              <a:t> </a:t>
            </a:r>
            <a:r>
              <a:rPr lang="fr-FR" sz="4800" b="1" dirty="0" err="1">
                <a:solidFill>
                  <a:schemeClr val="bg1"/>
                </a:solidFill>
                <a:latin typeface="Noto Sans" panose="020B0502040504020204" pitchFamily="34"/>
                <a:ea typeface="Noto Sans" panose="020B0502040504020204" pitchFamily="34"/>
                <a:cs typeface="Noto Sans" panose="020B0502040504020204" pitchFamily="34"/>
              </a:rPr>
              <a:t>Statement</a:t>
            </a:r>
            <a:r>
              <a:rPr lang="fr-FR" sz="4800" b="1" dirty="0">
                <a:solidFill>
                  <a:schemeClr val="bg1"/>
                </a:solidFill>
                <a:latin typeface="Noto Sans" panose="020B0502040504020204" pitchFamily="34"/>
                <a:ea typeface="Noto Sans" panose="020B0502040504020204" pitchFamily="34"/>
                <a:cs typeface="Noto Sans" panose="020B0502040504020204" pitchFamily="34"/>
              </a:rPr>
              <a:t> (Page 3)</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pic>
        <p:nvPicPr>
          <p:cNvPr id="3" name="Picture 2">
            <a:extLst>
              <a:ext uri="{FF2B5EF4-FFF2-40B4-BE49-F238E27FC236}">
                <a16:creationId xmlns:a16="http://schemas.microsoft.com/office/drawing/2014/main" id="{433F4CE5-5289-5258-45E8-6DF7F682E3C3}"/>
              </a:ext>
            </a:extLst>
          </p:cNvPr>
          <p:cNvPicPr>
            <a:picLocks noChangeAspect="1"/>
          </p:cNvPicPr>
          <p:nvPr/>
        </p:nvPicPr>
        <p:blipFill rotWithShape="1">
          <a:blip r:embed="rId4"/>
          <a:srcRect l="6114" t="1474" r="5152" b="5771"/>
          <a:stretch/>
        </p:blipFill>
        <p:spPr>
          <a:xfrm>
            <a:off x="306195" y="1662688"/>
            <a:ext cx="4999731" cy="3289070"/>
          </a:xfrm>
          <a:prstGeom prst="rect">
            <a:avLst/>
          </a:prstGeom>
        </p:spPr>
      </p:pic>
      <p:sp>
        <p:nvSpPr>
          <p:cNvPr id="4" name="Content Placeholder 2">
            <a:extLst>
              <a:ext uri="{FF2B5EF4-FFF2-40B4-BE49-F238E27FC236}">
                <a16:creationId xmlns:a16="http://schemas.microsoft.com/office/drawing/2014/main" id="{A59E694C-DC5B-91E4-083C-E7CE82167BB2}"/>
              </a:ext>
            </a:extLst>
          </p:cNvPr>
          <p:cNvSpPr>
            <a:spLocks noGrp="1"/>
          </p:cNvSpPr>
          <p:nvPr>
            <p:ph idx="1"/>
          </p:nvPr>
        </p:nvSpPr>
        <p:spPr>
          <a:xfrm>
            <a:off x="5426242" y="1881372"/>
            <a:ext cx="3838074" cy="3095255"/>
          </a:xfrm>
        </p:spPr>
        <p:txBody>
          <a:bodyPr>
            <a:noAutofit/>
          </a:bodyPr>
          <a:lstStyle/>
          <a:p>
            <a:pPr marL="0" indent="0">
              <a:lnSpc>
                <a:spcPct val="100000"/>
              </a:lnSpc>
              <a:spcBef>
                <a:spcPts val="0"/>
              </a:spcBef>
              <a:buNone/>
            </a:pPr>
            <a:r>
              <a:rPr lang="en-US" sz="1800" b="1" dirty="0"/>
              <a:t>In Section IV on page 3:</a:t>
            </a:r>
          </a:p>
          <a:p>
            <a:pPr>
              <a:lnSpc>
                <a:spcPct val="100000"/>
              </a:lnSpc>
              <a:spcBef>
                <a:spcPts val="0"/>
              </a:spcBef>
            </a:pPr>
            <a:endParaRPr lang="en-US" sz="1800" dirty="0"/>
          </a:p>
          <a:p>
            <a:pPr marL="285750" lvl="1" indent="-285750">
              <a:lnSpc>
                <a:spcPct val="100000"/>
              </a:lnSpc>
              <a:spcBef>
                <a:spcPts val="0"/>
              </a:spcBef>
            </a:pPr>
            <a:r>
              <a:rPr lang="en-US" sz="1800" dirty="0"/>
              <a:t>Secure the necessary signature from the applicant or their legal representative or guardian.  </a:t>
            </a:r>
          </a:p>
          <a:p>
            <a:pPr marL="285750" lvl="1" indent="-285750">
              <a:lnSpc>
                <a:spcPct val="100000"/>
              </a:lnSpc>
              <a:spcBef>
                <a:spcPts val="0"/>
              </a:spcBef>
            </a:pPr>
            <a:endParaRPr lang="en-US" sz="1800" dirty="0"/>
          </a:p>
          <a:p>
            <a:pPr marL="285750" lvl="1" indent="-285750">
              <a:lnSpc>
                <a:spcPct val="100000"/>
              </a:lnSpc>
              <a:spcBef>
                <a:spcPts val="0"/>
              </a:spcBef>
            </a:pPr>
            <a:r>
              <a:rPr lang="en-US" sz="1800" dirty="0"/>
              <a:t>The person who completed the DMS-787 Form (Level I screen) needs to sign where indicated.</a:t>
            </a:r>
          </a:p>
          <a:p>
            <a:pPr marL="285750" lvl="1" indent="-285750">
              <a:lnSpc>
                <a:spcPct val="100000"/>
              </a:lnSpc>
              <a:spcBef>
                <a:spcPts val="0"/>
              </a:spcBef>
            </a:pPr>
            <a:endParaRPr lang="en-US" sz="1800" dirty="0"/>
          </a:p>
          <a:p>
            <a:pPr marL="285750" lvl="1" indent="-285750">
              <a:lnSpc>
                <a:spcPct val="100000"/>
              </a:lnSpc>
              <a:spcBef>
                <a:spcPts val="0"/>
              </a:spcBef>
            </a:pPr>
            <a:r>
              <a:rPr lang="en-US" sz="1800" dirty="0"/>
              <a:t>Ensure both signature lines are dated.  </a:t>
            </a:r>
          </a:p>
        </p:txBody>
      </p:sp>
      <p:sp>
        <p:nvSpPr>
          <p:cNvPr id="5" name="Slide Number Placeholder 4">
            <a:extLst>
              <a:ext uri="{FF2B5EF4-FFF2-40B4-BE49-F238E27FC236}">
                <a16:creationId xmlns:a16="http://schemas.microsoft.com/office/drawing/2014/main" id="{A7D4B9D6-7BA8-E602-158B-CAAA4DC56561}"/>
              </a:ext>
            </a:extLst>
          </p:cNvPr>
          <p:cNvSpPr>
            <a:spLocks noGrp="1"/>
          </p:cNvSpPr>
          <p:nvPr>
            <p:ph type="sldNum" sz="quarter" idx="12"/>
          </p:nvPr>
        </p:nvSpPr>
        <p:spPr/>
        <p:txBody>
          <a:bodyPr/>
          <a:lstStyle/>
          <a:p>
            <a:fld id="{C0465BDC-DAA7-4695-9F90-2604F83C7D05}" type="slidenum">
              <a:rPr lang="en-US" smtClean="0"/>
              <a:t>22</a:t>
            </a:fld>
            <a:endParaRPr lang="en-US"/>
          </a:p>
        </p:txBody>
      </p:sp>
    </p:spTree>
    <p:extLst>
      <p:ext uri="{BB962C8B-B14F-4D97-AF65-F5344CB8AC3E}">
        <p14:creationId xmlns:p14="http://schemas.microsoft.com/office/powerpoint/2010/main" val="78761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Double Checks and Next Steps When DMS-787 is Completed</a:t>
            </a:r>
          </a:p>
        </p:txBody>
      </p:sp>
      <p:sp>
        <p:nvSpPr>
          <p:cNvPr id="3" name="Content Placeholder 2">
            <a:extLst>
              <a:ext uri="{FF2B5EF4-FFF2-40B4-BE49-F238E27FC236}">
                <a16:creationId xmlns:a16="http://schemas.microsoft.com/office/drawing/2014/main" id="{2FD2B5B4-7DFD-92BF-32D0-E5B65E4F5DD0}"/>
              </a:ext>
            </a:extLst>
          </p:cNvPr>
          <p:cNvSpPr>
            <a:spLocks noGrp="1"/>
          </p:cNvSpPr>
          <p:nvPr>
            <p:ph idx="1"/>
          </p:nvPr>
        </p:nvSpPr>
        <p:spPr>
          <a:xfrm>
            <a:off x="197296" y="1523151"/>
            <a:ext cx="8767410" cy="5258852"/>
          </a:xfrm>
        </p:spPr>
        <p:txBody>
          <a:bodyPr>
            <a:noAutofit/>
          </a:bodyPr>
          <a:lstStyle/>
          <a:p>
            <a:pPr marL="347472" indent="-347472">
              <a:lnSpc>
                <a:spcPct val="100000"/>
              </a:lnSpc>
              <a:spcBef>
                <a:spcPts val="0"/>
              </a:spcBef>
              <a:buFont typeface="+mj-lt"/>
              <a:buAutoNum type="arabicPeriod"/>
            </a:pPr>
            <a:r>
              <a:rPr lang="en-US" sz="1400" b="1" dirty="0"/>
              <a:t>Double-Check That:</a:t>
            </a:r>
          </a:p>
          <a:p>
            <a:pPr indent="-342900">
              <a:lnSpc>
                <a:spcPct val="100000"/>
              </a:lnSpc>
              <a:spcBef>
                <a:spcPts val="0"/>
              </a:spcBef>
              <a:buFont typeface="+mj-lt"/>
              <a:buAutoNum type="arabicPeriod"/>
            </a:pPr>
            <a:endParaRPr lang="en-US" sz="900" dirty="0"/>
          </a:p>
          <a:p>
            <a:pPr lvl="1">
              <a:lnSpc>
                <a:spcPct val="150000"/>
              </a:lnSpc>
              <a:spcBef>
                <a:spcPts val="0"/>
              </a:spcBef>
              <a:buFont typeface="Wingdings" panose="05000000000000000000" pitchFamily="2" charset="2"/>
              <a:buChar char="ü"/>
            </a:pPr>
            <a:r>
              <a:rPr lang="en-US" sz="1200" dirty="0"/>
              <a:t>All questions in Sections I, II, and III are answered. If the DMS-787 is not completely filled out, or has inaccuracies or discrepancies, your review may be delayed as Bock or DPSQA may send the information back to you for review or revision. If information on the new DMS-787 conflicts with information on a previous DMS-787 form, Bock will contact you to inform you of the differences and work with you to ensure the </a:t>
            </a:r>
            <a:r>
              <a:rPr lang="en-US" sz="1200"/>
              <a:t>correct information is on the form.</a:t>
            </a:r>
            <a:endParaRPr lang="en-US" sz="1200" dirty="0"/>
          </a:p>
          <a:p>
            <a:pPr lvl="1">
              <a:lnSpc>
                <a:spcPct val="150000"/>
              </a:lnSpc>
              <a:spcBef>
                <a:spcPts val="0"/>
              </a:spcBef>
              <a:buFont typeface="Wingdings" panose="05000000000000000000" pitchFamily="2" charset="2"/>
              <a:buChar char="ü"/>
            </a:pPr>
            <a:r>
              <a:rPr lang="en-US" sz="1200" dirty="0"/>
              <a:t>The applicant’s full name appears at the top of pages 2 and 3.</a:t>
            </a:r>
          </a:p>
          <a:p>
            <a:pPr lvl="1">
              <a:lnSpc>
                <a:spcPct val="150000"/>
              </a:lnSpc>
              <a:spcBef>
                <a:spcPts val="0"/>
              </a:spcBef>
              <a:buFont typeface="Wingdings" panose="05000000000000000000" pitchFamily="2" charset="2"/>
              <a:buChar char="ü"/>
            </a:pPr>
            <a:r>
              <a:rPr lang="en-US" sz="1200" dirty="0"/>
              <a:t>Section IV (Applicant’s Statement) has the two required signatures with dates.  </a:t>
            </a:r>
          </a:p>
          <a:p>
            <a:pPr indent="-342900">
              <a:lnSpc>
                <a:spcPct val="100000"/>
              </a:lnSpc>
              <a:spcBef>
                <a:spcPts val="0"/>
              </a:spcBef>
              <a:buFont typeface="+mj-lt"/>
              <a:buAutoNum type="arabicPeriod"/>
            </a:pPr>
            <a:endParaRPr lang="en-US" sz="1200" dirty="0"/>
          </a:p>
          <a:p>
            <a:pPr marL="347472" indent="-347472">
              <a:lnSpc>
                <a:spcPct val="100000"/>
              </a:lnSpc>
              <a:spcBef>
                <a:spcPts val="0"/>
              </a:spcBef>
              <a:buFont typeface="+mj-lt"/>
              <a:buAutoNum type="arabicPeriod"/>
            </a:pPr>
            <a:r>
              <a:rPr lang="en-US" sz="1400" b="1" dirty="0"/>
              <a:t>DMS-780 Dementia Diagnosis Substantiation Form:  </a:t>
            </a:r>
            <a:r>
              <a:rPr lang="en-US" sz="1200" dirty="0"/>
              <a:t>If the answer to Question 4 in Section III (Major Neurocognitive Disorder) is YES, submit a completed DMS-780 (Dementia Diagnosis Substantiation Form) with the completed and signed DMS-787 Form. </a:t>
            </a:r>
          </a:p>
          <a:p>
            <a:pPr marL="0" indent="0">
              <a:lnSpc>
                <a:spcPct val="100000"/>
              </a:lnSpc>
              <a:spcBef>
                <a:spcPts val="0"/>
              </a:spcBef>
              <a:buNone/>
            </a:pPr>
            <a:endParaRPr lang="en-US" sz="1200" b="1" dirty="0"/>
          </a:p>
          <a:p>
            <a:pPr marL="347472" indent="-347472">
              <a:lnSpc>
                <a:spcPct val="100000"/>
              </a:lnSpc>
              <a:spcBef>
                <a:spcPts val="0"/>
              </a:spcBef>
              <a:buFont typeface="+mj-lt"/>
              <a:buAutoNum type="arabicPeriod" startAt="3"/>
            </a:pPr>
            <a:r>
              <a:rPr lang="en-US" sz="1400" b="1" dirty="0"/>
              <a:t>Submit the Completed and Signed DMS-787 Form – and DMS-780 Form (if required) – to Bock Associates, if the Level I screen indicates the need for a Level II:</a:t>
            </a:r>
            <a:endParaRPr lang="en-US" sz="1200" b="1" dirty="0"/>
          </a:p>
          <a:p>
            <a:pPr marL="685800" lvl="2" indent="0" algn="ctr">
              <a:spcBef>
                <a:spcPts val="0"/>
              </a:spcBef>
              <a:buNone/>
            </a:pPr>
            <a:r>
              <a:rPr lang="en-US" sz="1200" dirty="0">
                <a:solidFill>
                  <a:srgbClr val="000000"/>
                </a:solidFill>
                <a:effectLst/>
                <a:latin typeface="Aptos" panose="020B0004020202020204" pitchFamily="34" charset="0"/>
                <a:ea typeface="Times New Roman" panose="02020603050405020304" pitchFamily="18" charset="0"/>
              </a:rPr>
              <a:t>Fax number is 501-374-2541</a:t>
            </a:r>
            <a:r>
              <a:rPr lang="en-US" sz="1200" i="0" baseline="30000" dirty="0">
                <a:solidFill>
                  <a:srgbClr val="374151"/>
                </a:solidFill>
                <a:effectLst/>
              </a:rPr>
              <a:t>19</a:t>
            </a:r>
            <a:endParaRPr lang="en-US" sz="1200" dirty="0">
              <a:solidFill>
                <a:srgbClr val="000000"/>
              </a:solidFill>
              <a:effectLst/>
              <a:highlight>
                <a:srgbClr val="FFFF00"/>
              </a:highlight>
              <a:latin typeface="Calibri" panose="020F0502020204030204" pitchFamily="34" charset="0"/>
              <a:ea typeface="Calibri" panose="020F0502020204030204" pitchFamily="34" charset="0"/>
            </a:endParaRPr>
          </a:p>
          <a:p>
            <a:pPr marL="0" marR="0" lvl="0" indent="0" algn="ctr">
              <a:spcBef>
                <a:spcPts val="0"/>
              </a:spcBef>
              <a:spcAft>
                <a:spcPts val="0"/>
              </a:spcAft>
              <a:buNone/>
            </a:pPr>
            <a:r>
              <a:rPr lang="en-US" sz="1200" dirty="0">
                <a:solidFill>
                  <a:srgbClr val="000000"/>
                </a:solidFill>
                <a:effectLst/>
                <a:latin typeface="Aptos" panose="020B0004020202020204" pitchFamily="34" charset="0"/>
                <a:ea typeface="Times New Roman" panose="02020603050405020304" pitchFamily="18" charset="0"/>
              </a:rPr>
              <a:t>                Email is </a:t>
            </a:r>
            <a:r>
              <a:rPr lang="en-US" sz="1200" u="sng" dirty="0">
                <a:solidFill>
                  <a:srgbClr val="000000"/>
                </a:solidFill>
                <a:effectLst/>
                <a:latin typeface="Aptos" panose="020B0004020202020204" pitchFamily="34" charset="0"/>
                <a:ea typeface="Times New Roman" panose="02020603050405020304" pitchFamily="18" charset="0"/>
                <a:hlinkClick r:id="rId4"/>
              </a:rPr>
              <a:t>bock.arkansas@bock-associates.com</a:t>
            </a:r>
            <a:endParaRPr lang="en-US" sz="1200" u="sng" dirty="0">
              <a:solidFill>
                <a:srgbClr val="000000"/>
              </a:solidFill>
              <a:effectLst/>
              <a:latin typeface="Aptos" panose="020B0004020202020204" pitchFamily="34" charset="0"/>
              <a:ea typeface="Times New Roman" panose="02020603050405020304" pitchFamily="18" charset="0"/>
            </a:endParaRPr>
          </a:p>
          <a:p>
            <a:pPr marL="0" marR="0" lvl="0" indent="0" algn="ctr">
              <a:spcBef>
                <a:spcPts val="0"/>
              </a:spcBef>
              <a:spcAft>
                <a:spcPts val="0"/>
              </a:spcAft>
              <a:buNone/>
            </a:pPr>
            <a:endParaRPr lang="en-US" sz="1200" u="sng" dirty="0">
              <a:solidFill>
                <a:srgbClr val="000000"/>
              </a:solidFill>
              <a:effectLst/>
              <a:latin typeface="Calibri" panose="020F0502020204030204" pitchFamily="34" charset="0"/>
              <a:ea typeface="Times New Roman" panose="02020603050405020304" pitchFamily="18" charset="0"/>
            </a:endParaRPr>
          </a:p>
          <a:p>
            <a:pPr marL="0" marR="0" lvl="0" indent="0" algn="ctr">
              <a:spcBef>
                <a:spcPts val="0"/>
              </a:spcBef>
              <a:spcAft>
                <a:spcPts val="0"/>
              </a:spcAft>
              <a:buNone/>
            </a:pPr>
            <a:r>
              <a:rPr lang="en-US" sz="1400" dirty="0"/>
              <a:t>Please confirm that the fax transmission was successful.  If practicable, retain the fax confirmation for the file. </a:t>
            </a:r>
          </a:p>
          <a:p>
            <a:pPr>
              <a:lnSpc>
                <a:spcPct val="100000"/>
              </a:lnSpc>
              <a:spcBef>
                <a:spcPts val="0"/>
              </a:spcBef>
              <a:buFont typeface="Wingdings" panose="05000000000000000000" pitchFamily="2" charset="2"/>
              <a:buChar char="Ø"/>
            </a:pPr>
            <a:endParaRPr lang="en-US" sz="1400" dirty="0"/>
          </a:p>
          <a:p>
            <a:pPr marL="347472" indent="-347472">
              <a:lnSpc>
                <a:spcPct val="100000"/>
              </a:lnSpc>
              <a:spcBef>
                <a:spcPts val="0"/>
              </a:spcBef>
              <a:buNone/>
            </a:pPr>
            <a:r>
              <a:rPr lang="en-US" sz="1200" b="1" dirty="0"/>
              <a:t>4.      </a:t>
            </a:r>
            <a:r>
              <a:rPr lang="en-US" sz="1400" b="1" dirty="0"/>
              <a:t>Do not use the previous DMS-787 Form. If you do, Bock will send it back to you and direct you to use the new DMS-787 Form. This may result in a delay.</a:t>
            </a:r>
          </a:p>
        </p:txBody>
      </p:sp>
      <p:sp>
        <p:nvSpPr>
          <p:cNvPr id="4" name="Slide Number Placeholder 3">
            <a:extLst>
              <a:ext uri="{FF2B5EF4-FFF2-40B4-BE49-F238E27FC236}">
                <a16:creationId xmlns:a16="http://schemas.microsoft.com/office/drawing/2014/main" id="{522CCDAC-D0EE-8999-D1FF-9CCF12E35660}"/>
              </a:ext>
            </a:extLst>
          </p:cNvPr>
          <p:cNvSpPr>
            <a:spLocks noGrp="1"/>
          </p:cNvSpPr>
          <p:nvPr>
            <p:ph type="sldNum" sz="quarter" idx="12"/>
          </p:nvPr>
        </p:nvSpPr>
        <p:spPr/>
        <p:txBody>
          <a:bodyPr/>
          <a:lstStyle/>
          <a:p>
            <a:fld id="{C0465BDC-DAA7-4695-9F90-2604F83C7D05}" type="slidenum">
              <a:rPr lang="en-US" smtClean="0"/>
              <a:t>23</a:t>
            </a:fld>
            <a:endParaRPr lang="en-US"/>
          </a:p>
        </p:txBody>
      </p:sp>
    </p:spTree>
    <p:extLst>
      <p:ext uri="{BB962C8B-B14F-4D97-AF65-F5344CB8AC3E}">
        <p14:creationId xmlns:p14="http://schemas.microsoft.com/office/powerpoint/2010/main" val="334825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Next Steps When DMS-787 is Completed-Where to Send the Forms</a:t>
            </a:r>
          </a:p>
        </p:txBody>
      </p:sp>
      <p:graphicFrame>
        <p:nvGraphicFramePr>
          <p:cNvPr id="5" name="Content Placeholder 4">
            <a:extLst>
              <a:ext uri="{FF2B5EF4-FFF2-40B4-BE49-F238E27FC236}">
                <a16:creationId xmlns:a16="http://schemas.microsoft.com/office/drawing/2014/main" id="{5459C38E-0640-962E-AB36-F1A534FA9D3A}"/>
              </a:ext>
            </a:extLst>
          </p:cNvPr>
          <p:cNvGraphicFramePr>
            <a:graphicFrameLocks noGrp="1"/>
          </p:cNvGraphicFramePr>
          <p:nvPr>
            <p:ph idx="1"/>
            <p:extLst>
              <p:ext uri="{D42A27DB-BD31-4B8C-83A1-F6EECF244321}">
                <p14:modId xmlns:p14="http://schemas.microsoft.com/office/powerpoint/2010/main" val="3851399034"/>
              </p:ext>
            </p:extLst>
          </p:nvPr>
        </p:nvGraphicFramePr>
        <p:xfrm>
          <a:off x="628649" y="1825625"/>
          <a:ext cx="7717490" cy="4475872"/>
        </p:xfrm>
        <a:graphic>
          <a:graphicData uri="http://schemas.openxmlformats.org/drawingml/2006/table">
            <a:tbl>
              <a:tblPr firstRow="1" bandRow="1">
                <a:tableStyleId>{5C22544A-7EE6-4342-B048-85BDC9FD1C3A}</a:tableStyleId>
              </a:tblPr>
              <a:tblGrid>
                <a:gridCol w="1543498">
                  <a:extLst>
                    <a:ext uri="{9D8B030D-6E8A-4147-A177-3AD203B41FA5}">
                      <a16:colId xmlns:a16="http://schemas.microsoft.com/office/drawing/2014/main" val="3062380061"/>
                    </a:ext>
                  </a:extLst>
                </a:gridCol>
                <a:gridCol w="1543498">
                  <a:extLst>
                    <a:ext uri="{9D8B030D-6E8A-4147-A177-3AD203B41FA5}">
                      <a16:colId xmlns:a16="http://schemas.microsoft.com/office/drawing/2014/main" val="2275233376"/>
                    </a:ext>
                  </a:extLst>
                </a:gridCol>
                <a:gridCol w="1543498">
                  <a:extLst>
                    <a:ext uri="{9D8B030D-6E8A-4147-A177-3AD203B41FA5}">
                      <a16:colId xmlns:a16="http://schemas.microsoft.com/office/drawing/2014/main" val="214383340"/>
                    </a:ext>
                  </a:extLst>
                </a:gridCol>
                <a:gridCol w="1543498">
                  <a:extLst>
                    <a:ext uri="{9D8B030D-6E8A-4147-A177-3AD203B41FA5}">
                      <a16:colId xmlns:a16="http://schemas.microsoft.com/office/drawing/2014/main" val="2703841160"/>
                    </a:ext>
                  </a:extLst>
                </a:gridCol>
                <a:gridCol w="1543498">
                  <a:extLst>
                    <a:ext uri="{9D8B030D-6E8A-4147-A177-3AD203B41FA5}">
                      <a16:colId xmlns:a16="http://schemas.microsoft.com/office/drawing/2014/main" val="3409195997"/>
                    </a:ext>
                  </a:extLst>
                </a:gridCol>
              </a:tblGrid>
              <a:tr h="729176">
                <a:tc>
                  <a:txBody>
                    <a:bodyPr/>
                    <a:lstStyle/>
                    <a:p>
                      <a:pPr algn="ctr"/>
                      <a:r>
                        <a:rPr lang="en-US" sz="1800" dirty="0"/>
                        <a:t>Forms</a:t>
                      </a:r>
                    </a:p>
                  </a:txBody>
                  <a:tcPr/>
                </a:tc>
                <a:tc>
                  <a:txBody>
                    <a:bodyPr/>
                    <a:lstStyle/>
                    <a:p>
                      <a:pPr algn="ctr"/>
                      <a:r>
                        <a:rPr lang="en-US" sz="1800" dirty="0"/>
                        <a:t>DPSQA</a:t>
                      </a:r>
                    </a:p>
                  </a:txBody>
                  <a:tcPr/>
                </a:tc>
                <a:tc>
                  <a:txBody>
                    <a:bodyPr/>
                    <a:lstStyle/>
                    <a:p>
                      <a:pPr algn="ctr"/>
                      <a:r>
                        <a:rPr lang="en-US" sz="1800" dirty="0"/>
                        <a:t>Bock</a:t>
                      </a:r>
                    </a:p>
                  </a:txBody>
                  <a:tcPr/>
                </a:tc>
                <a:tc>
                  <a:txBody>
                    <a:bodyPr/>
                    <a:lstStyle/>
                    <a:p>
                      <a:pPr algn="ctr"/>
                      <a:r>
                        <a:rPr lang="en-US" sz="1800" dirty="0"/>
                        <a:t>Facility Retain</a:t>
                      </a:r>
                    </a:p>
                    <a:p>
                      <a:pPr algn="ctr"/>
                      <a:r>
                        <a:rPr lang="en-US" sz="1800" dirty="0"/>
                        <a:t>Copy</a:t>
                      </a:r>
                    </a:p>
                  </a:txBody>
                  <a:tcPr/>
                </a:tc>
                <a:tc>
                  <a:txBody>
                    <a:bodyPr/>
                    <a:lstStyle/>
                    <a:p>
                      <a:pPr algn="ctr"/>
                      <a:r>
                        <a:rPr lang="en-US" sz="1800" dirty="0"/>
                        <a:t>Time Frame</a:t>
                      </a:r>
                    </a:p>
                  </a:txBody>
                  <a:tcPr/>
                </a:tc>
                <a:extLst>
                  <a:ext uri="{0D108BD9-81ED-4DB2-BD59-A6C34878D82A}">
                    <a16:rowId xmlns:a16="http://schemas.microsoft.com/office/drawing/2014/main" val="209856284"/>
                  </a:ext>
                </a:extLst>
              </a:tr>
              <a:tr h="729176">
                <a:tc>
                  <a:txBody>
                    <a:bodyPr/>
                    <a:lstStyle/>
                    <a:p>
                      <a:r>
                        <a:rPr lang="en-US" sz="1800" b="1" dirty="0"/>
                        <a:t>787 – Pre-Admission Level 1 Screening</a:t>
                      </a:r>
                    </a:p>
                  </a:txBody>
                  <a:tcPr/>
                </a:tc>
                <a:tc>
                  <a:txBody>
                    <a:bodyPr/>
                    <a:lstStyle/>
                    <a:p>
                      <a:pPr algn="ctr"/>
                      <a:r>
                        <a:rPr lang="en-US" dirty="0"/>
                        <a:t>Yes</a:t>
                      </a:r>
                    </a:p>
                  </a:txBody>
                  <a:tcPr/>
                </a:tc>
                <a:tc>
                  <a:txBody>
                    <a:bodyPr/>
                    <a:lstStyle/>
                    <a:p>
                      <a:pPr algn="ctr"/>
                      <a:r>
                        <a:rPr lang="en-US" dirty="0"/>
                        <a:t>Yes, if failed the Level I</a:t>
                      </a:r>
                    </a:p>
                  </a:txBody>
                  <a:tcPr/>
                </a:tc>
                <a:tc>
                  <a:txBody>
                    <a:bodyPr/>
                    <a:lstStyle/>
                    <a:p>
                      <a:pPr algn="ctr"/>
                      <a:r>
                        <a:rPr lang="en-US" dirty="0"/>
                        <a:t>Yes</a:t>
                      </a:r>
                    </a:p>
                  </a:txBody>
                  <a:tcPr/>
                </a:tc>
                <a:tc>
                  <a:txBody>
                    <a:bodyPr/>
                    <a:lstStyle/>
                    <a:p>
                      <a:pPr algn="ctr"/>
                      <a:r>
                        <a:rPr lang="en-US" dirty="0"/>
                        <a:t>Within 48 hours of admission</a:t>
                      </a:r>
                    </a:p>
                  </a:txBody>
                  <a:tcPr/>
                </a:tc>
                <a:extLst>
                  <a:ext uri="{0D108BD9-81ED-4DB2-BD59-A6C34878D82A}">
                    <a16:rowId xmlns:a16="http://schemas.microsoft.com/office/drawing/2014/main" val="4003750664"/>
                  </a:ext>
                </a:extLst>
              </a:tr>
              <a:tr h="729176">
                <a:tc>
                  <a:txBody>
                    <a:bodyPr/>
                    <a:lstStyle/>
                    <a:p>
                      <a:r>
                        <a:rPr lang="en-US" sz="1800" b="1" dirty="0"/>
                        <a:t>703 – Medical Eligibility</a:t>
                      </a:r>
                    </a:p>
                  </a:txBody>
                  <a:tcPr/>
                </a:tc>
                <a:tc>
                  <a:txBody>
                    <a:bodyPr/>
                    <a:lstStyle/>
                    <a:p>
                      <a:pPr algn="ctr"/>
                      <a:r>
                        <a:rPr lang="en-US" dirty="0"/>
                        <a:t>Yes</a:t>
                      </a:r>
                    </a:p>
                  </a:txBody>
                  <a:tcPr/>
                </a:tc>
                <a:tc>
                  <a:txBody>
                    <a:bodyPr/>
                    <a:lstStyle/>
                    <a:p>
                      <a:pPr algn="ctr"/>
                      <a:r>
                        <a:rPr lang="en-US" dirty="0"/>
                        <a:t>No</a:t>
                      </a:r>
                    </a:p>
                  </a:txBody>
                  <a:tcPr/>
                </a:tc>
                <a:tc>
                  <a:txBody>
                    <a:bodyPr/>
                    <a:lstStyle/>
                    <a:p>
                      <a:pPr algn="ctr"/>
                      <a:r>
                        <a:rPr lang="en-US" dirty="0"/>
                        <a:t>Yes</a:t>
                      </a:r>
                    </a:p>
                  </a:txBody>
                  <a:tcPr/>
                </a:tc>
                <a:tc>
                  <a:txBody>
                    <a:bodyPr/>
                    <a:lstStyle/>
                    <a:p>
                      <a:pPr algn="ctr"/>
                      <a:r>
                        <a:rPr lang="en-US" dirty="0"/>
                        <a:t>Within 48 hours of admission</a:t>
                      </a:r>
                    </a:p>
                  </a:txBody>
                  <a:tcPr/>
                </a:tc>
                <a:extLst>
                  <a:ext uri="{0D108BD9-81ED-4DB2-BD59-A6C34878D82A}">
                    <a16:rowId xmlns:a16="http://schemas.microsoft.com/office/drawing/2014/main" val="3248602406"/>
                  </a:ext>
                </a:extLst>
              </a:tr>
              <a:tr h="729176">
                <a:tc>
                  <a:txBody>
                    <a:bodyPr/>
                    <a:lstStyle/>
                    <a:p>
                      <a:r>
                        <a:rPr lang="en-US" sz="1800" b="1" dirty="0"/>
                        <a:t>780 – Dementia Diagnosis</a:t>
                      </a:r>
                    </a:p>
                  </a:txBody>
                  <a:tcPr/>
                </a:tc>
                <a:tc>
                  <a:txBody>
                    <a:bodyPr/>
                    <a:lstStyle/>
                    <a:p>
                      <a:pPr algn="ctr"/>
                      <a:r>
                        <a:rPr lang="en-US" dirty="0"/>
                        <a:t>Yes, if applicable</a:t>
                      </a:r>
                    </a:p>
                  </a:txBody>
                  <a:tcPr/>
                </a:tc>
                <a:tc>
                  <a:txBody>
                    <a:bodyPr/>
                    <a:lstStyle/>
                    <a:p>
                      <a:pPr algn="ctr"/>
                      <a:r>
                        <a:rPr lang="en-US" dirty="0"/>
                        <a:t>Yes, if applicable</a:t>
                      </a:r>
                    </a:p>
                  </a:txBody>
                  <a:tcPr/>
                </a:tc>
                <a:tc>
                  <a:txBody>
                    <a:bodyPr/>
                    <a:lstStyle/>
                    <a:p>
                      <a:pPr algn="ctr"/>
                      <a:r>
                        <a:rPr lang="en-US" dirty="0"/>
                        <a:t>Yes</a:t>
                      </a:r>
                    </a:p>
                  </a:txBody>
                  <a:tcPr/>
                </a:tc>
                <a:tc>
                  <a:txBody>
                    <a:bodyPr/>
                    <a:lstStyle/>
                    <a:p>
                      <a:pPr algn="ctr"/>
                      <a:r>
                        <a:rPr lang="en-US" dirty="0"/>
                        <a:t>Within 48 hours of admission</a:t>
                      </a:r>
                    </a:p>
                  </a:txBody>
                  <a:tcPr/>
                </a:tc>
                <a:extLst>
                  <a:ext uri="{0D108BD9-81ED-4DB2-BD59-A6C34878D82A}">
                    <a16:rowId xmlns:a16="http://schemas.microsoft.com/office/drawing/2014/main" val="1880257452"/>
                  </a:ext>
                </a:extLst>
              </a:tr>
              <a:tr h="729176">
                <a:tc>
                  <a:txBody>
                    <a:bodyPr/>
                    <a:lstStyle/>
                    <a:p>
                      <a:r>
                        <a:rPr lang="en-US" sz="1800" b="1" dirty="0"/>
                        <a:t>PASRR Approval Letter</a:t>
                      </a:r>
                    </a:p>
                  </a:txBody>
                  <a:tcPr/>
                </a:tc>
                <a:tc>
                  <a:txBody>
                    <a:bodyPr/>
                    <a:lstStyle/>
                    <a:p>
                      <a:pPr algn="ctr"/>
                      <a:r>
                        <a:rPr lang="en-US" dirty="0"/>
                        <a:t>Yes</a:t>
                      </a:r>
                    </a:p>
                  </a:txBody>
                  <a:tcPr/>
                </a:tc>
                <a:tc>
                  <a:txBody>
                    <a:bodyPr/>
                    <a:lstStyle/>
                    <a:p>
                      <a:pPr algn="ctr"/>
                      <a:r>
                        <a:rPr lang="en-US" dirty="0"/>
                        <a:t>N/A</a:t>
                      </a:r>
                    </a:p>
                  </a:txBody>
                  <a:tcPr/>
                </a:tc>
                <a:tc>
                  <a:txBody>
                    <a:bodyPr/>
                    <a:lstStyle/>
                    <a:p>
                      <a:pPr algn="ctr"/>
                      <a:r>
                        <a:rPr lang="en-US" dirty="0"/>
                        <a:t>Yes</a:t>
                      </a:r>
                    </a:p>
                  </a:txBody>
                  <a:tcPr/>
                </a:tc>
                <a:tc>
                  <a:txBody>
                    <a:bodyPr/>
                    <a:lstStyle/>
                    <a:p>
                      <a:pPr algn="ctr"/>
                      <a:r>
                        <a:rPr lang="en-US" dirty="0"/>
                        <a:t>N/A</a:t>
                      </a:r>
                    </a:p>
                  </a:txBody>
                  <a:tcPr/>
                </a:tc>
                <a:extLst>
                  <a:ext uri="{0D108BD9-81ED-4DB2-BD59-A6C34878D82A}">
                    <a16:rowId xmlns:a16="http://schemas.microsoft.com/office/drawing/2014/main" val="2680993997"/>
                  </a:ext>
                </a:extLst>
              </a:tr>
            </a:tbl>
          </a:graphicData>
        </a:graphic>
      </p:graphicFrame>
      <p:sp>
        <p:nvSpPr>
          <p:cNvPr id="4" name="Slide Number Placeholder 3">
            <a:extLst>
              <a:ext uri="{FF2B5EF4-FFF2-40B4-BE49-F238E27FC236}">
                <a16:creationId xmlns:a16="http://schemas.microsoft.com/office/drawing/2014/main" id="{522CCDAC-D0EE-8999-D1FF-9CCF12E35660}"/>
              </a:ext>
            </a:extLst>
          </p:cNvPr>
          <p:cNvSpPr>
            <a:spLocks noGrp="1"/>
          </p:cNvSpPr>
          <p:nvPr>
            <p:ph type="sldNum" sz="quarter" idx="12"/>
          </p:nvPr>
        </p:nvSpPr>
        <p:spPr/>
        <p:txBody>
          <a:bodyPr/>
          <a:lstStyle/>
          <a:p>
            <a:fld id="{C0465BDC-DAA7-4695-9F90-2604F83C7D05}" type="slidenum">
              <a:rPr lang="en-US" smtClean="0"/>
              <a:t>24</a:t>
            </a:fld>
            <a:endParaRPr lang="en-US"/>
          </a:p>
        </p:txBody>
      </p:sp>
    </p:spTree>
    <p:extLst>
      <p:ext uri="{BB962C8B-B14F-4D97-AF65-F5344CB8AC3E}">
        <p14:creationId xmlns:p14="http://schemas.microsoft.com/office/powerpoint/2010/main" val="1640054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ADA6C0-6B19-55FB-C09C-D0B747F096B4}"/>
              </a:ext>
            </a:extLst>
          </p:cNvPr>
          <p:cNvGrpSpPr/>
          <p:nvPr/>
        </p:nvGrpSpPr>
        <p:grpSpPr>
          <a:xfrm>
            <a:off x="-2" y="-2376"/>
            <a:ext cx="9144004" cy="1333465"/>
            <a:chOff x="-2" y="5507"/>
            <a:chExt cx="9144004" cy="1333465"/>
          </a:xfrm>
        </p:grpSpPr>
        <p:sp>
          <p:nvSpPr>
            <p:cNvPr id="6" name="Rectangle 5">
              <a:extLst>
                <a:ext uri="{FF2B5EF4-FFF2-40B4-BE49-F238E27FC236}">
                  <a16:creationId xmlns:a16="http://schemas.microsoft.com/office/drawing/2014/main" id="{BB530E4F-5E2D-4B35-C834-0033F25DDE7E}"/>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B49DF41-A4C5-6AAD-21DC-3C6AB61435FF}"/>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46723F4-C285-7222-D1C9-73494BE5C216}"/>
              </a:ext>
            </a:extLst>
          </p:cNvPr>
          <p:cNvSpPr>
            <a:spLocks noGrp="1"/>
          </p:cNvSpPr>
          <p:nvPr>
            <p:ph type="title"/>
          </p:nvPr>
        </p:nvSpPr>
        <p:spPr>
          <a:xfrm>
            <a:off x="467286" y="-135193"/>
            <a:ext cx="7886700" cy="1325563"/>
          </a:xfrm>
        </p:spPr>
        <p:txBody>
          <a:bodyPr/>
          <a:lstStyle/>
          <a:p>
            <a:r>
              <a:rPr lang="en-US" dirty="0">
                <a:solidFill>
                  <a:schemeClr val="bg1"/>
                </a:solidFill>
                <a:latin typeface="Noto Sans" panose="020B0502040504020204" pitchFamily="34" charset="0"/>
                <a:ea typeface="Noto Sans" panose="020B0502040504020204" pitchFamily="34" charset="0"/>
                <a:cs typeface="Noto Sans" panose="020B0502040504020204" pitchFamily="34" charset="0"/>
              </a:rPr>
              <a:t>End Notes</a:t>
            </a:r>
          </a:p>
        </p:txBody>
      </p:sp>
      <p:sp>
        <p:nvSpPr>
          <p:cNvPr id="4" name="Content Placeholder 2">
            <a:extLst>
              <a:ext uri="{FF2B5EF4-FFF2-40B4-BE49-F238E27FC236}">
                <a16:creationId xmlns:a16="http://schemas.microsoft.com/office/drawing/2014/main" id="{BC241C1C-265E-6681-64CE-CD4827153698}"/>
              </a:ext>
            </a:extLst>
          </p:cNvPr>
          <p:cNvSpPr>
            <a:spLocks noGrp="1"/>
          </p:cNvSpPr>
          <p:nvPr>
            <p:ph idx="1"/>
          </p:nvPr>
        </p:nvSpPr>
        <p:spPr>
          <a:xfrm>
            <a:off x="628650" y="1825625"/>
            <a:ext cx="7886700" cy="4351338"/>
          </a:xfrm>
        </p:spPr>
        <p:txBody>
          <a:bodyPr>
            <a:normAutofit fontScale="92500" lnSpcReduction="10000"/>
          </a:bodyPr>
          <a:lstStyle/>
          <a:p>
            <a:pPr marL="514350" indent="-514350">
              <a:buFont typeface="+mj-lt"/>
              <a:buAutoNum type="arabicPeriod"/>
            </a:pPr>
            <a:r>
              <a:rPr lang="en-US" sz="1100" dirty="0"/>
              <a:t>See 42 C.F.R. § 483.102.</a:t>
            </a:r>
          </a:p>
          <a:p>
            <a:pPr marL="514350" indent="-514350">
              <a:buFont typeface="+mj-lt"/>
              <a:buAutoNum type="arabicPeriod"/>
            </a:pPr>
            <a:r>
              <a:rPr lang="en-US" sz="1100" dirty="0"/>
              <a:t>See 42 C.F.R. § 483.128.</a:t>
            </a:r>
          </a:p>
          <a:p>
            <a:pPr marL="514350" indent="-514350">
              <a:buFont typeface="+mj-lt"/>
              <a:buAutoNum type="arabicPeriod"/>
            </a:pPr>
            <a:r>
              <a:rPr lang="en-US" sz="1100" dirty="0"/>
              <a:t>See 42 C.F.R. § 483.128.</a:t>
            </a:r>
          </a:p>
          <a:p>
            <a:pPr marL="514350" indent="-514350">
              <a:buFont typeface="+mj-lt"/>
              <a:buAutoNum type="arabicPeriod"/>
            </a:pPr>
            <a:r>
              <a:rPr lang="en-US" sz="1100" dirty="0"/>
              <a:t>See Procedures for Determination of Medical Need for Nursing Home Services II(A)(4).</a:t>
            </a:r>
            <a:endParaRPr lang="en-US" sz="1600" dirty="0"/>
          </a:p>
          <a:p>
            <a:pPr marL="514350" indent="-514350">
              <a:buFont typeface="+mj-lt"/>
              <a:buAutoNum type="arabicPeriod"/>
            </a:pPr>
            <a:r>
              <a:rPr lang="en-US" sz="1100" dirty="0"/>
              <a:t>See 42 C.F.R. § 483.126.</a:t>
            </a:r>
          </a:p>
          <a:p>
            <a:pPr marL="514350" indent="-514350">
              <a:buFont typeface="+mj-lt"/>
              <a:buAutoNum type="arabicPeriod"/>
            </a:pPr>
            <a:r>
              <a:rPr lang="en-US" sz="1100" dirty="0"/>
              <a:t>See 42 C.F.R. § 435.1010.</a:t>
            </a:r>
          </a:p>
          <a:p>
            <a:pPr marL="514350" indent="-514350">
              <a:buFont typeface="+mj-lt"/>
              <a:buAutoNum type="arabicPeriod"/>
            </a:pPr>
            <a:r>
              <a:rPr lang="en-US" sz="1100" dirty="0"/>
              <a:t>See 42 C.F.R. § 435.1010.</a:t>
            </a:r>
          </a:p>
          <a:p>
            <a:pPr marL="514350" indent="-514350">
              <a:buFont typeface="+mj-lt"/>
              <a:buAutoNum type="arabicPeriod"/>
            </a:pPr>
            <a:r>
              <a:rPr lang="en-US" sz="1100" dirty="0"/>
              <a:t>See form for relevant citations.</a:t>
            </a:r>
          </a:p>
          <a:p>
            <a:pPr marL="514350" indent="-514350">
              <a:buFont typeface="+mj-lt"/>
              <a:buAutoNum type="arabicPeriod"/>
            </a:pPr>
            <a:r>
              <a:rPr lang="en-US" sz="1100" dirty="0"/>
              <a:t>See 42 C.F.R. § 483.102.</a:t>
            </a:r>
          </a:p>
          <a:p>
            <a:pPr marL="514350" indent="-514350">
              <a:buFont typeface="+mj-lt"/>
              <a:buAutoNum type="arabicPeriod"/>
            </a:pPr>
            <a:r>
              <a:rPr lang="en-US" sz="1100" dirty="0"/>
              <a:t>See 42 C.F.R. § 483.102.</a:t>
            </a:r>
          </a:p>
          <a:p>
            <a:pPr marL="514350" indent="-514350">
              <a:buFont typeface="+mj-lt"/>
              <a:buAutoNum type="arabicPeriod"/>
            </a:pPr>
            <a:r>
              <a:rPr lang="en-US" sz="1100" dirty="0"/>
              <a:t>See 42 C.F.R. § 483.102.</a:t>
            </a:r>
          </a:p>
          <a:p>
            <a:pPr marL="514350" indent="-514350">
              <a:buFont typeface="+mj-lt"/>
              <a:buAutoNum type="arabicPeriod"/>
            </a:pPr>
            <a:r>
              <a:rPr lang="en-US" sz="1100" dirty="0"/>
              <a:t>See 42 C.F.R. § 483.102.</a:t>
            </a:r>
          </a:p>
          <a:p>
            <a:pPr marL="514350" indent="-514350">
              <a:buFont typeface="+mj-lt"/>
              <a:buAutoNum type="arabicPeriod"/>
            </a:pPr>
            <a:r>
              <a:rPr lang="en-US" sz="1100" dirty="0"/>
              <a:t>See form for relevant citations.</a:t>
            </a:r>
          </a:p>
          <a:p>
            <a:pPr marL="514350" indent="-514350">
              <a:buFont typeface="+mj-lt"/>
              <a:buAutoNum type="arabicPeriod"/>
            </a:pPr>
            <a:r>
              <a:rPr lang="en-US" sz="1100" dirty="0"/>
              <a:t>See 42 C.F.R. § 483.102.</a:t>
            </a:r>
          </a:p>
          <a:p>
            <a:pPr marL="514350" indent="-514350">
              <a:buFont typeface="+mj-lt"/>
              <a:buAutoNum type="arabicPeriod"/>
            </a:pPr>
            <a:r>
              <a:rPr lang="en-US" sz="1100" dirty="0"/>
              <a:t>See 42 C.F.R. § 483.102.</a:t>
            </a:r>
          </a:p>
          <a:p>
            <a:pPr marL="514350" indent="-514350">
              <a:buFont typeface="+mj-lt"/>
              <a:buAutoNum type="arabicPeriod"/>
            </a:pPr>
            <a:r>
              <a:rPr lang="en-US" sz="1100" dirty="0"/>
              <a:t>See 42 C.F.R. § 483.102.</a:t>
            </a:r>
          </a:p>
          <a:p>
            <a:pPr marL="514350" indent="-514350">
              <a:buFont typeface="+mj-lt"/>
              <a:buAutoNum type="arabicPeriod"/>
            </a:pPr>
            <a:r>
              <a:rPr lang="en-US" sz="1100" dirty="0"/>
              <a:t>See 42 C.F.R. § 483.102.</a:t>
            </a:r>
          </a:p>
          <a:p>
            <a:pPr marL="514350" indent="-514350">
              <a:buFont typeface="+mj-lt"/>
              <a:buAutoNum type="arabicPeriod"/>
            </a:pPr>
            <a:r>
              <a:rPr lang="en-US" sz="1100" dirty="0"/>
              <a:t>See form for relevant citations.</a:t>
            </a:r>
          </a:p>
          <a:p>
            <a:pPr marL="514350" indent="-514350">
              <a:buFont typeface="+mj-lt"/>
              <a:buAutoNum type="arabicPeriod"/>
            </a:pPr>
            <a:r>
              <a:rPr lang="en-US" sz="1100" dirty="0"/>
              <a:t>See Procedures for Determination of Medical Need for Nursing Home Services II(A)(4).</a:t>
            </a: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3" name="Slide Number Placeholder 2">
            <a:extLst>
              <a:ext uri="{FF2B5EF4-FFF2-40B4-BE49-F238E27FC236}">
                <a16:creationId xmlns:a16="http://schemas.microsoft.com/office/drawing/2014/main" id="{6798D462-7D42-4FC0-8950-525C6F157746}"/>
              </a:ext>
            </a:extLst>
          </p:cNvPr>
          <p:cNvSpPr>
            <a:spLocks noGrp="1"/>
          </p:cNvSpPr>
          <p:nvPr>
            <p:ph type="sldNum" sz="quarter" idx="12"/>
          </p:nvPr>
        </p:nvSpPr>
        <p:spPr/>
        <p:txBody>
          <a:bodyPr/>
          <a:lstStyle/>
          <a:p>
            <a:fld id="{C0465BDC-DAA7-4695-9F90-2604F83C7D05}" type="slidenum">
              <a:rPr lang="en-US" smtClean="0"/>
              <a:t>25</a:t>
            </a:fld>
            <a:endParaRPr lang="en-US"/>
          </a:p>
        </p:txBody>
      </p:sp>
    </p:spTree>
    <p:extLst>
      <p:ext uri="{BB962C8B-B14F-4D97-AF65-F5344CB8AC3E}">
        <p14:creationId xmlns:p14="http://schemas.microsoft.com/office/powerpoint/2010/main" val="4245770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outdoor, person, holding&#10;&#10;Description automatically generated">
            <a:extLst>
              <a:ext uri="{FF2B5EF4-FFF2-40B4-BE49-F238E27FC236}">
                <a16:creationId xmlns:a16="http://schemas.microsoft.com/office/drawing/2014/main" id="{F593275B-2A1A-4E8B-9F76-BEAC54D6DD5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977748" y="2240396"/>
            <a:ext cx="5188497" cy="3132123"/>
          </a:xfrm>
          <a:prstGeom prst="rect">
            <a:avLst/>
          </a:prstGeom>
        </p:spPr>
      </p:pic>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Questions?</a:t>
            </a:r>
            <a:endParaRPr lang="en-US" sz="18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3" name="Slide Number Placeholder 2">
            <a:extLst>
              <a:ext uri="{FF2B5EF4-FFF2-40B4-BE49-F238E27FC236}">
                <a16:creationId xmlns:a16="http://schemas.microsoft.com/office/drawing/2014/main" id="{CC419D3F-CE43-1365-0897-1A21538E640E}"/>
              </a:ext>
            </a:extLst>
          </p:cNvPr>
          <p:cNvSpPr>
            <a:spLocks noGrp="1"/>
          </p:cNvSpPr>
          <p:nvPr>
            <p:ph type="sldNum" sz="quarter" idx="12"/>
          </p:nvPr>
        </p:nvSpPr>
        <p:spPr/>
        <p:txBody>
          <a:bodyPr/>
          <a:lstStyle/>
          <a:p>
            <a:fld id="{C0465BDC-DAA7-4695-9F90-2604F83C7D05}" type="slidenum">
              <a:rPr lang="en-US" smtClean="0"/>
              <a:t>26</a:t>
            </a:fld>
            <a:endParaRPr lang="en-US"/>
          </a:p>
        </p:txBody>
      </p:sp>
    </p:spTree>
    <p:extLst>
      <p:ext uri="{BB962C8B-B14F-4D97-AF65-F5344CB8AC3E}">
        <p14:creationId xmlns:p14="http://schemas.microsoft.com/office/powerpoint/2010/main" val="415371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052F461-34B9-4122-8AB2-2E5E0B4DC43F}"/>
              </a:ext>
            </a:extLst>
          </p:cNvPr>
          <p:cNvSpPr/>
          <p:nvPr/>
        </p:nvSpPr>
        <p:spPr>
          <a:xfrm rot="10800000">
            <a:off x="1515361" y="6281826"/>
            <a:ext cx="66613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BAF9970D-33D0-4366-A66C-983F3B2363CA}"/>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15" name="Group 14">
            <a:extLst>
              <a:ext uri="{FF2B5EF4-FFF2-40B4-BE49-F238E27FC236}">
                <a16:creationId xmlns:a16="http://schemas.microsoft.com/office/drawing/2014/main" id="{F551F055-9C5A-4D29-9567-B95FC094F86C}"/>
              </a:ext>
            </a:extLst>
          </p:cNvPr>
          <p:cNvGrpSpPr/>
          <p:nvPr/>
        </p:nvGrpSpPr>
        <p:grpSpPr>
          <a:xfrm>
            <a:off x="306196" y="6289517"/>
            <a:ext cx="1045054" cy="306779"/>
            <a:chOff x="306196" y="6327302"/>
            <a:chExt cx="1045054" cy="306779"/>
          </a:xfrm>
        </p:grpSpPr>
        <p:pic>
          <p:nvPicPr>
            <p:cNvPr id="13" name="Picture 12" descr="A picture containing light, clock&#10;&#10;Description automatically generated">
              <a:extLst>
                <a:ext uri="{FF2B5EF4-FFF2-40B4-BE49-F238E27FC236}">
                  <a16:creationId xmlns:a16="http://schemas.microsoft.com/office/drawing/2014/main" id="{49524B85-8AF4-4E84-8B96-805215176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14" name="Picture 13" descr="A close up of a sign&#10;&#10;Description automatically generated">
              <a:extLst>
                <a:ext uri="{FF2B5EF4-FFF2-40B4-BE49-F238E27FC236}">
                  <a16:creationId xmlns:a16="http://schemas.microsoft.com/office/drawing/2014/main" id="{A87A5BF4-86C9-43EE-A429-3A86A612F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pic>
        <p:nvPicPr>
          <p:cNvPr id="8" name="Picture 7" descr="A close up of a logo&#10;&#10;Description automatically generated">
            <a:extLst>
              <a:ext uri="{FF2B5EF4-FFF2-40B4-BE49-F238E27FC236}">
                <a16:creationId xmlns:a16="http://schemas.microsoft.com/office/drawing/2014/main" id="{7D057908-7EBC-4BEF-8DFD-404418F95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531" y="1751247"/>
            <a:ext cx="528140" cy="52814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4B1E595-6C1C-439F-9B92-E0D93716B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7919" y="1741622"/>
            <a:ext cx="547391" cy="547391"/>
          </a:xfrm>
          <a:prstGeom prst="rect">
            <a:avLst/>
          </a:prstGeom>
        </p:spPr>
      </p:pic>
      <p:pic>
        <p:nvPicPr>
          <p:cNvPr id="16" name="Picture 15" descr="A close up of a logo&#10;&#10;Description automatically generated">
            <a:extLst>
              <a:ext uri="{FF2B5EF4-FFF2-40B4-BE49-F238E27FC236}">
                <a16:creationId xmlns:a16="http://schemas.microsoft.com/office/drawing/2014/main" id="{B388C0D5-A0DB-4F97-96FA-3E12B434C3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6332" y="3068783"/>
            <a:ext cx="626440" cy="626440"/>
          </a:xfrm>
          <a:prstGeom prst="rect">
            <a:avLst/>
          </a:prstGeom>
        </p:spPr>
      </p:pic>
      <p:pic>
        <p:nvPicPr>
          <p:cNvPr id="28" name="Picture 27" descr="A picture containing clock&#10;&#10;Description automatically generated">
            <a:extLst>
              <a:ext uri="{FF2B5EF4-FFF2-40B4-BE49-F238E27FC236}">
                <a16:creationId xmlns:a16="http://schemas.microsoft.com/office/drawing/2014/main" id="{9C3C09F0-6BE7-4991-8427-BE6FF6017C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1229" y="3193772"/>
            <a:ext cx="533442" cy="376462"/>
          </a:xfrm>
          <a:prstGeom prst="rect">
            <a:avLst/>
          </a:prstGeom>
        </p:spPr>
      </p:pic>
      <p:sp>
        <p:nvSpPr>
          <p:cNvPr id="29" name="TextBox 28">
            <a:extLst>
              <a:ext uri="{FF2B5EF4-FFF2-40B4-BE49-F238E27FC236}">
                <a16:creationId xmlns:a16="http://schemas.microsoft.com/office/drawing/2014/main" id="{C82ED54C-C5B0-4583-B8A2-396E76C38444}"/>
              </a:ext>
            </a:extLst>
          </p:cNvPr>
          <p:cNvSpPr txBox="1"/>
          <p:nvPr/>
        </p:nvSpPr>
        <p:spPr>
          <a:xfrm>
            <a:off x="1515360" y="2508744"/>
            <a:ext cx="2172508" cy="307777"/>
          </a:xfrm>
          <a:prstGeom prst="rect">
            <a:avLst/>
          </a:prstGeom>
          <a:noFill/>
        </p:spPr>
        <p:txBody>
          <a:bodyPr wrap="square" lIns="0" rtlCol="0" anchor="ctr" anchorCtr="0">
            <a:spAutoFit/>
          </a:bodyPr>
          <a:lstStyle/>
          <a:p>
            <a:pPr algn="ctr"/>
            <a:r>
              <a:rPr lang="en-US" sz="1400" b="1" dirty="0">
                <a:solidFill>
                  <a:srgbClr val="0070B9"/>
                </a:solidFill>
                <a:latin typeface="Noto Sans" panose="020B0502040504020204" pitchFamily="34"/>
                <a:ea typeface="Noto Sans" panose="020B0502040504020204" pitchFamily="34"/>
                <a:cs typeface="Noto Sans" panose="020B0502040504020204" pitchFamily="34"/>
              </a:rPr>
              <a:t>@</a:t>
            </a:r>
            <a:r>
              <a:rPr lang="en-US" sz="1400" b="1" dirty="0" err="1">
                <a:solidFill>
                  <a:srgbClr val="0070B9"/>
                </a:solidFill>
                <a:latin typeface="Noto Sans" panose="020B0502040504020204" pitchFamily="34"/>
                <a:ea typeface="Noto Sans" panose="020B0502040504020204" pitchFamily="34"/>
                <a:cs typeface="Noto Sans" panose="020B0502040504020204" pitchFamily="34"/>
              </a:rPr>
              <a:t>ArkDHS</a:t>
            </a:r>
            <a:endParaRPr lang="en-US" sz="1400" b="1" dirty="0">
              <a:solidFill>
                <a:srgbClr val="0070B9"/>
              </a:solidFill>
              <a:latin typeface="Noto Sans" panose="020B0502040504020204" pitchFamily="34"/>
              <a:ea typeface="Noto Sans" panose="020B0502040504020204" pitchFamily="34"/>
              <a:cs typeface="Noto Sans" panose="020B0502040504020204" pitchFamily="34"/>
            </a:endParaRPr>
          </a:p>
        </p:txBody>
      </p:sp>
      <p:sp>
        <p:nvSpPr>
          <p:cNvPr id="30" name="TextBox 29">
            <a:extLst>
              <a:ext uri="{FF2B5EF4-FFF2-40B4-BE49-F238E27FC236}">
                <a16:creationId xmlns:a16="http://schemas.microsoft.com/office/drawing/2014/main" id="{41D95F95-3041-43A1-82B9-CEC6935755CC}"/>
              </a:ext>
            </a:extLst>
          </p:cNvPr>
          <p:cNvSpPr txBox="1"/>
          <p:nvPr/>
        </p:nvSpPr>
        <p:spPr>
          <a:xfrm>
            <a:off x="5371696" y="3835870"/>
            <a:ext cx="2172508" cy="307777"/>
          </a:xfrm>
          <a:prstGeom prst="rect">
            <a:avLst/>
          </a:prstGeom>
          <a:noFill/>
        </p:spPr>
        <p:txBody>
          <a:bodyPr wrap="square" lIns="0" rtlCol="0" anchor="ctr" anchorCtr="0">
            <a:spAutoFit/>
          </a:bodyPr>
          <a:lstStyle/>
          <a:p>
            <a:pPr algn="ctr"/>
            <a:r>
              <a:rPr lang="en-US" sz="1400" b="1" dirty="0" err="1">
                <a:solidFill>
                  <a:srgbClr val="0070B9"/>
                </a:solidFill>
                <a:latin typeface="Noto Sans" panose="020B0502040504020204" pitchFamily="34"/>
                <a:ea typeface="Noto Sans" panose="020B0502040504020204" pitchFamily="34"/>
                <a:cs typeface="Noto Sans" panose="020B0502040504020204" pitchFamily="34"/>
              </a:rPr>
              <a:t>ARHumanServices</a:t>
            </a:r>
            <a:endParaRPr lang="en-US" sz="1400" b="1" dirty="0">
              <a:solidFill>
                <a:srgbClr val="0070B9"/>
              </a:solidFill>
              <a:latin typeface="Noto Sans" panose="020B0502040504020204" pitchFamily="34"/>
              <a:ea typeface="Noto Sans" panose="020B0502040504020204" pitchFamily="34"/>
              <a:cs typeface="Noto Sans" panose="020B0502040504020204" pitchFamily="34"/>
            </a:endParaRPr>
          </a:p>
        </p:txBody>
      </p:sp>
      <p:sp>
        <p:nvSpPr>
          <p:cNvPr id="31" name="TextBox 30">
            <a:extLst>
              <a:ext uri="{FF2B5EF4-FFF2-40B4-BE49-F238E27FC236}">
                <a16:creationId xmlns:a16="http://schemas.microsoft.com/office/drawing/2014/main" id="{698BFCC3-B42C-459F-B8DF-FE670CEA6907}"/>
              </a:ext>
            </a:extLst>
          </p:cNvPr>
          <p:cNvSpPr txBox="1"/>
          <p:nvPr/>
        </p:nvSpPr>
        <p:spPr>
          <a:xfrm>
            <a:off x="1575151" y="3830425"/>
            <a:ext cx="2172508" cy="307777"/>
          </a:xfrm>
          <a:prstGeom prst="rect">
            <a:avLst/>
          </a:prstGeom>
          <a:noFill/>
        </p:spPr>
        <p:txBody>
          <a:bodyPr wrap="square" lIns="0" rtlCol="0" anchor="ctr" anchorCtr="0">
            <a:spAutoFit/>
          </a:bodyPr>
          <a:lstStyle/>
          <a:p>
            <a:pPr algn="ctr"/>
            <a:r>
              <a:rPr lang="en-US" sz="1400" b="1" dirty="0">
                <a:solidFill>
                  <a:srgbClr val="0070B9"/>
                </a:solidFill>
                <a:latin typeface="Noto Sans" panose="020B0502040504020204" pitchFamily="34"/>
                <a:ea typeface="Noto Sans" panose="020B0502040504020204" pitchFamily="34"/>
                <a:cs typeface="Noto Sans" panose="020B0502040504020204" pitchFamily="34"/>
              </a:rPr>
              <a:t>@</a:t>
            </a:r>
            <a:r>
              <a:rPr lang="en-US" sz="1400" b="1" dirty="0" err="1">
                <a:solidFill>
                  <a:srgbClr val="0070B9"/>
                </a:solidFill>
                <a:latin typeface="Noto Sans" panose="020B0502040504020204" pitchFamily="34"/>
                <a:ea typeface="Noto Sans" panose="020B0502040504020204" pitchFamily="34"/>
                <a:cs typeface="Noto Sans" panose="020B0502040504020204" pitchFamily="34"/>
              </a:rPr>
              <a:t>ARHumanServices</a:t>
            </a:r>
            <a:endParaRPr lang="en-US" sz="1400" b="1" dirty="0">
              <a:solidFill>
                <a:srgbClr val="0070B9"/>
              </a:solidFill>
              <a:latin typeface="Noto Sans" panose="020B0502040504020204" pitchFamily="34"/>
              <a:ea typeface="Noto Sans" panose="020B0502040504020204" pitchFamily="34"/>
              <a:cs typeface="Noto Sans" panose="020B0502040504020204" pitchFamily="34"/>
            </a:endParaRPr>
          </a:p>
        </p:txBody>
      </p:sp>
      <p:sp>
        <p:nvSpPr>
          <p:cNvPr id="32" name="TextBox 31">
            <a:extLst>
              <a:ext uri="{FF2B5EF4-FFF2-40B4-BE49-F238E27FC236}">
                <a16:creationId xmlns:a16="http://schemas.microsoft.com/office/drawing/2014/main" id="{6FA7B63C-BB7E-4E33-91F0-0B6F3975A778}"/>
              </a:ext>
            </a:extLst>
          </p:cNvPr>
          <p:cNvSpPr txBox="1"/>
          <p:nvPr/>
        </p:nvSpPr>
        <p:spPr>
          <a:xfrm>
            <a:off x="5371696" y="2508744"/>
            <a:ext cx="2172508" cy="307777"/>
          </a:xfrm>
          <a:prstGeom prst="rect">
            <a:avLst/>
          </a:prstGeom>
          <a:noFill/>
        </p:spPr>
        <p:txBody>
          <a:bodyPr wrap="square" lIns="0" rtlCol="0" anchor="ctr" anchorCtr="0">
            <a:spAutoFit/>
          </a:bodyPr>
          <a:lstStyle/>
          <a:p>
            <a:pPr algn="ctr"/>
            <a:r>
              <a:rPr lang="en-US" sz="1400" b="1" dirty="0">
                <a:solidFill>
                  <a:srgbClr val="0070B9"/>
                </a:solidFill>
                <a:latin typeface="Noto Sans" panose="020B0502040504020204" pitchFamily="34"/>
                <a:ea typeface="Noto Sans" panose="020B0502040504020204" pitchFamily="34"/>
                <a:cs typeface="Noto Sans" panose="020B0502040504020204" pitchFamily="34"/>
              </a:rPr>
              <a:t>@</a:t>
            </a:r>
            <a:r>
              <a:rPr lang="en-US" sz="1400" b="1" dirty="0" err="1">
                <a:solidFill>
                  <a:srgbClr val="0070B9"/>
                </a:solidFill>
                <a:latin typeface="Noto Sans" panose="020B0502040504020204" pitchFamily="34"/>
                <a:ea typeface="Noto Sans" panose="020B0502040504020204" pitchFamily="34"/>
                <a:cs typeface="Noto Sans" panose="020B0502040504020204" pitchFamily="34"/>
              </a:rPr>
              <a:t>arkansasdhs</a:t>
            </a:r>
            <a:endParaRPr lang="en-US" sz="1400" b="1" dirty="0">
              <a:solidFill>
                <a:srgbClr val="0070B9"/>
              </a:solidFill>
              <a:latin typeface="Noto Sans" panose="020B0502040504020204" pitchFamily="34"/>
              <a:ea typeface="Noto Sans" panose="020B0502040504020204" pitchFamily="34"/>
              <a:cs typeface="Noto Sans" panose="020B0502040504020204" pitchFamily="34"/>
            </a:endParaRPr>
          </a:p>
        </p:txBody>
      </p:sp>
      <p:grpSp>
        <p:nvGrpSpPr>
          <p:cNvPr id="20" name="Group 19">
            <a:extLst>
              <a:ext uri="{FF2B5EF4-FFF2-40B4-BE49-F238E27FC236}">
                <a16:creationId xmlns:a16="http://schemas.microsoft.com/office/drawing/2014/main" id="{8D90F6C4-F5A2-480E-BEC4-07F51952EB8A}"/>
              </a:ext>
            </a:extLst>
          </p:cNvPr>
          <p:cNvGrpSpPr/>
          <p:nvPr/>
        </p:nvGrpSpPr>
        <p:grpSpPr>
          <a:xfrm>
            <a:off x="-2" y="-2376"/>
            <a:ext cx="9144004" cy="1333465"/>
            <a:chOff x="-2" y="5507"/>
            <a:chExt cx="9144004" cy="1333465"/>
          </a:xfrm>
        </p:grpSpPr>
        <p:sp>
          <p:nvSpPr>
            <p:cNvPr id="21" name="Rectangle 20">
              <a:extLst>
                <a:ext uri="{FF2B5EF4-FFF2-40B4-BE49-F238E27FC236}">
                  <a16:creationId xmlns:a16="http://schemas.microsoft.com/office/drawing/2014/main" id="{4A74E0A1-270E-4BCC-A182-DA41C60AC083}"/>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2058107-F42D-4019-AF43-5FB99C2A3A31}"/>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itle 1">
            <a:extLst>
              <a:ext uri="{FF2B5EF4-FFF2-40B4-BE49-F238E27FC236}">
                <a16:creationId xmlns:a16="http://schemas.microsoft.com/office/drawing/2014/main" id="{2294A329-F673-45A3-BA3C-83AD9369A4DD}"/>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Find Us On…</a:t>
            </a:r>
          </a:p>
        </p:txBody>
      </p:sp>
      <p:sp>
        <p:nvSpPr>
          <p:cNvPr id="24" name="TextBox 23">
            <a:extLst>
              <a:ext uri="{FF2B5EF4-FFF2-40B4-BE49-F238E27FC236}">
                <a16:creationId xmlns:a16="http://schemas.microsoft.com/office/drawing/2014/main" id="{0DD15564-AE6E-4F8D-864F-4A80D9F0CBB9}"/>
              </a:ext>
            </a:extLst>
          </p:cNvPr>
          <p:cNvSpPr txBox="1"/>
          <p:nvPr/>
        </p:nvSpPr>
        <p:spPr>
          <a:xfrm>
            <a:off x="306196" y="4600619"/>
            <a:ext cx="8531604" cy="307777"/>
          </a:xfrm>
          <a:prstGeom prst="rect">
            <a:avLst/>
          </a:prstGeom>
          <a:noFill/>
        </p:spPr>
        <p:txBody>
          <a:bodyPr wrap="square" lIns="0" tIns="0" rtlCol="0">
            <a:normAutofit/>
          </a:bodyPr>
          <a:lstStyle/>
          <a:p>
            <a:pPr algn="ctr"/>
            <a:r>
              <a:rPr lang="en-US" sz="1400" b="1" u="sng" dirty="0">
                <a:latin typeface="Noto Sans" panose="020B0502040504020204" pitchFamily="34"/>
                <a:ea typeface="Noto Sans" panose="020B0502040504020204" pitchFamily="34"/>
                <a:cs typeface="Noto Sans" panose="020B0502040504020204" pitchFamily="34"/>
              </a:rPr>
              <a:t>Contact Information</a:t>
            </a:r>
          </a:p>
        </p:txBody>
      </p:sp>
      <p:sp>
        <p:nvSpPr>
          <p:cNvPr id="27" name="TextBox 26">
            <a:extLst>
              <a:ext uri="{FF2B5EF4-FFF2-40B4-BE49-F238E27FC236}">
                <a16:creationId xmlns:a16="http://schemas.microsoft.com/office/drawing/2014/main" id="{CA56FF4F-587B-4092-BD78-0426566957A5}"/>
              </a:ext>
            </a:extLst>
          </p:cNvPr>
          <p:cNvSpPr txBox="1"/>
          <p:nvPr/>
        </p:nvSpPr>
        <p:spPr>
          <a:xfrm>
            <a:off x="2326332" y="4908396"/>
            <a:ext cx="4465085" cy="1177654"/>
          </a:xfrm>
          <a:prstGeom prst="rect">
            <a:avLst/>
          </a:prstGeom>
          <a:noFill/>
        </p:spPr>
        <p:txBody>
          <a:bodyPr wrap="square" lIns="0" tIns="0" rtlCol="0" anchor="ctr" anchorCtr="0">
            <a:normAutofit fontScale="92500" lnSpcReduction="10000"/>
          </a:bodyPr>
          <a:lstStyle/>
          <a:p>
            <a:pPr algn="ctr"/>
            <a:r>
              <a:rPr lang="en-US" sz="1200" dirty="0">
                <a:solidFill>
                  <a:srgbClr val="0070B9"/>
                </a:solidFill>
                <a:latin typeface="Noto Sans" panose="020B0502040504020204" pitchFamily="34"/>
                <a:ea typeface="Noto Sans" panose="020B0502040504020204" pitchFamily="34"/>
                <a:cs typeface="Noto Sans" panose="020B0502040504020204" pitchFamily="34"/>
              </a:rPr>
              <a:t>Martina Smith, JD</a:t>
            </a:r>
          </a:p>
          <a:p>
            <a:pPr algn="ctr"/>
            <a:endParaRPr lang="en-US" sz="1200" dirty="0">
              <a:solidFill>
                <a:srgbClr val="0070B9"/>
              </a:solidFill>
              <a:latin typeface="Noto Sans" panose="020B0502040504020204" pitchFamily="34"/>
              <a:ea typeface="Noto Sans" panose="020B0502040504020204" pitchFamily="34"/>
              <a:cs typeface="Noto Sans" panose="020B0502040504020204" pitchFamily="34"/>
            </a:endParaRPr>
          </a:p>
          <a:p>
            <a:pPr algn="ctr"/>
            <a:r>
              <a:rPr lang="en-US" sz="1200" dirty="0">
                <a:solidFill>
                  <a:srgbClr val="0070B9"/>
                </a:solidFill>
                <a:latin typeface="Noto Sans" panose="020B0502040504020204" pitchFamily="34"/>
                <a:ea typeface="Noto Sans" panose="020B0502040504020204" pitchFamily="34"/>
                <a:cs typeface="Noto Sans" panose="020B0502040504020204" pitchFamily="34"/>
              </a:rPr>
              <a:t>Director of Division of Provider Services and Quality Assurance</a:t>
            </a:r>
          </a:p>
          <a:p>
            <a:pPr algn="ctr"/>
            <a:endParaRPr lang="en-US" sz="1200" dirty="0">
              <a:solidFill>
                <a:srgbClr val="0070B9"/>
              </a:solidFill>
              <a:latin typeface="Noto Sans" panose="020B0502040504020204" pitchFamily="34"/>
              <a:ea typeface="Noto Sans" panose="020B0502040504020204" pitchFamily="34"/>
              <a:cs typeface="Noto Sans" panose="020B0502040504020204" pitchFamily="34"/>
            </a:endParaRPr>
          </a:p>
          <a:p>
            <a:pPr algn="ctr"/>
            <a:r>
              <a:rPr lang="en-US" sz="1200" dirty="0">
                <a:solidFill>
                  <a:srgbClr val="0070B9"/>
                </a:solidFill>
                <a:latin typeface="Noto Sans" panose="020B0502040504020204" pitchFamily="34"/>
                <a:ea typeface="Noto Sans" panose="020B0502040504020204" pitchFamily="34"/>
                <a:cs typeface="Noto Sans" panose="020B0502040504020204" pitchFamily="34"/>
              </a:rPr>
              <a:t>Martina.Smith@dhs.Arkansas.gov</a:t>
            </a:r>
          </a:p>
          <a:p>
            <a:pPr algn="ctr"/>
            <a:endParaRPr lang="en-US" sz="1200" dirty="0">
              <a:solidFill>
                <a:srgbClr val="0070B9"/>
              </a:solidFill>
              <a:latin typeface="Noto Sans" panose="020B0502040504020204" pitchFamily="34"/>
              <a:ea typeface="Noto Sans" panose="020B0502040504020204" pitchFamily="34"/>
              <a:cs typeface="Noto Sans" panose="020B0502040504020204" pitchFamily="34"/>
            </a:endParaRPr>
          </a:p>
          <a:p>
            <a:pPr algn="ctr"/>
            <a:r>
              <a:rPr lang="en-US" sz="1200" dirty="0">
                <a:solidFill>
                  <a:srgbClr val="0070B9"/>
                </a:solidFill>
                <a:latin typeface="Noto Sans" panose="020B0502040504020204" pitchFamily="34"/>
                <a:ea typeface="Noto Sans" panose="020B0502040504020204" pitchFamily="34"/>
                <a:cs typeface="Noto Sans" panose="020B0502040504020204" pitchFamily="34"/>
              </a:rPr>
              <a:t>(501) 396-6165</a:t>
            </a:r>
          </a:p>
        </p:txBody>
      </p:sp>
      <p:sp>
        <p:nvSpPr>
          <p:cNvPr id="35" name="Slide Number Placeholder 8">
            <a:extLst>
              <a:ext uri="{FF2B5EF4-FFF2-40B4-BE49-F238E27FC236}">
                <a16:creationId xmlns:a16="http://schemas.microsoft.com/office/drawing/2014/main" id="{8D73E95F-0FCA-4DDF-8DC9-B3539E18B634}"/>
              </a:ext>
            </a:extLst>
          </p:cNvPr>
          <p:cNvSpPr>
            <a:spLocks noGrp="1"/>
          </p:cNvSpPr>
          <p:nvPr>
            <p:ph type="sldNum" sz="quarter" idx="12"/>
          </p:nvPr>
        </p:nvSpPr>
        <p:spPr>
          <a:xfrm>
            <a:off x="8176700" y="6356351"/>
            <a:ext cx="338650" cy="365125"/>
          </a:xfrm>
        </p:spPr>
        <p:txBody>
          <a:bodyPr/>
          <a:lstStyle/>
          <a:p>
            <a:fld id="{C0465BDC-DAA7-4695-9F90-2604F83C7D05}" type="slidenum">
              <a:rPr lang="en-US" sz="1200" b="1" smtClean="0"/>
              <a:t>27</a:t>
            </a:fld>
            <a:endParaRPr lang="en-US" sz="1200" b="1" dirty="0"/>
          </a:p>
        </p:txBody>
      </p:sp>
    </p:spTree>
    <p:extLst>
      <p:ext uri="{BB962C8B-B14F-4D97-AF65-F5344CB8AC3E}">
        <p14:creationId xmlns:p14="http://schemas.microsoft.com/office/powerpoint/2010/main" val="4185530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 clock&#10;&#10;Description automatically generated">
            <a:extLst>
              <a:ext uri="{FF2B5EF4-FFF2-40B4-BE49-F238E27FC236}">
                <a16:creationId xmlns:a16="http://schemas.microsoft.com/office/drawing/2014/main" id="{5C499E75-C6A3-4F40-ACB8-570BA0F39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892" y="3834481"/>
            <a:ext cx="2928131" cy="1351309"/>
          </a:xfrm>
          <a:prstGeom prst="rect">
            <a:avLst/>
          </a:prstGeom>
        </p:spPr>
      </p:pic>
      <p:pic>
        <p:nvPicPr>
          <p:cNvPr id="9" name="Picture 8" descr="A close up of a sign&#10;&#10;Description automatically generated">
            <a:extLst>
              <a:ext uri="{FF2B5EF4-FFF2-40B4-BE49-F238E27FC236}">
                <a16:creationId xmlns:a16="http://schemas.microsoft.com/office/drawing/2014/main" id="{FF347573-BCAF-4C04-B217-83D5D91A1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650" y="3842364"/>
            <a:ext cx="1427276" cy="1427276"/>
          </a:xfrm>
          <a:prstGeom prst="rect">
            <a:avLst/>
          </a:prstGeom>
        </p:spPr>
      </p:pic>
      <p:sp>
        <p:nvSpPr>
          <p:cNvPr id="11" name="Title 1">
            <a:extLst>
              <a:ext uri="{FF2B5EF4-FFF2-40B4-BE49-F238E27FC236}">
                <a16:creationId xmlns:a16="http://schemas.microsoft.com/office/drawing/2014/main" id="{A1CD47B0-00C3-4456-A983-D06F3E3A808C}"/>
              </a:ext>
            </a:extLst>
          </p:cNvPr>
          <p:cNvSpPr>
            <a:spLocks noGrp="1"/>
          </p:cNvSpPr>
          <p:nvPr>
            <p:ph type="ctrTitle"/>
          </p:nvPr>
        </p:nvSpPr>
        <p:spPr>
          <a:xfrm>
            <a:off x="306196" y="768112"/>
            <a:ext cx="8531604" cy="1089529"/>
          </a:xfrm>
        </p:spPr>
        <p:txBody>
          <a:bodyPr wrap="square" anchor="ctr" anchorCtr="0">
            <a:normAutofit/>
          </a:bodyPr>
          <a:lstStyle/>
          <a:p>
            <a:r>
              <a:rPr lang="en-US" sz="6000" dirty="0">
                <a:solidFill>
                  <a:schemeClr val="bg1"/>
                </a:solidFill>
                <a:latin typeface="Franklin Gothic Medium" panose="020B0603020102020204" pitchFamily="34" charset="0"/>
              </a:rPr>
              <a:t>Title Line </a:t>
            </a:r>
          </a:p>
        </p:txBody>
      </p:sp>
      <p:grpSp>
        <p:nvGrpSpPr>
          <p:cNvPr id="3" name="Group 2">
            <a:extLst>
              <a:ext uri="{FF2B5EF4-FFF2-40B4-BE49-F238E27FC236}">
                <a16:creationId xmlns:a16="http://schemas.microsoft.com/office/drawing/2014/main" id="{2366D284-8539-4433-9844-580BEA1FE65A}"/>
              </a:ext>
            </a:extLst>
          </p:cNvPr>
          <p:cNvGrpSpPr/>
          <p:nvPr/>
        </p:nvGrpSpPr>
        <p:grpSpPr>
          <a:xfrm>
            <a:off x="-2" y="0"/>
            <a:ext cx="9144004" cy="2822297"/>
            <a:chOff x="-2" y="0"/>
            <a:chExt cx="9144004" cy="2822297"/>
          </a:xfrm>
        </p:grpSpPr>
        <p:sp>
          <p:nvSpPr>
            <p:cNvPr id="10" name="Rectangle 9">
              <a:extLst>
                <a:ext uri="{FF2B5EF4-FFF2-40B4-BE49-F238E27FC236}">
                  <a16:creationId xmlns:a16="http://schemas.microsoft.com/office/drawing/2014/main" id="{9E54DD84-ED91-4552-98CB-4655706DAAFF}"/>
                </a:ext>
              </a:extLst>
            </p:cNvPr>
            <p:cNvSpPr>
              <a:spLocks noChangeAspect="1"/>
            </p:cNvSpPr>
            <p:nvPr/>
          </p:nvSpPr>
          <p:spPr>
            <a:xfrm rot="16200000">
              <a:off x="3259124" y="-3259124"/>
              <a:ext cx="2625754"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F29BDED-C0C6-4B63-BF74-C3ECD69EDA4B}"/>
                </a:ext>
              </a:extLst>
            </p:cNvPr>
            <p:cNvSpPr/>
            <p:nvPr/>
          </p:nvSpPr>
          <p:spPr>
            <a:xfrm rot="16200000">
              <a:off x="4529551" y="-1792151"/>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A710768B-354A-460B-89CA-2F69BBBAF069}"/>
              </a:ext>
            </a:extLst>
          </p:cNvPr>
          <p:cNvSpPr txBox="1">
            <a:spLocks noChangeAspect="1"/>
          </p:cNvSpPr>
          <p:nvPr/>
        </p:nvSpPr>
        <p:spPr>
          <a:xfrm>
            <a:off x="306196" y="744415"/>
            <a:ext cx="8531604" cy="1136921"/>
          </a:xfrm>
          <a:prstGeom prst="rect">
            <a:avLst/>
          </a:prstGeom>
        </p:spPr>
        <p:txBody>
          <a:bodyPr vert="horz" lIns="91440" tIns="45720" rIns="91440" bIns="45720" rtlCol="0" anchor="ctr" anchorCtr="0">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5400" b="1" dirty="0">
                <a:solidFill>
                  <a:schemeClr val="bg1"/>
                </a:solidFill>
                <a:latin typeface="Noto Sans" panose="020B0502040504020204" pitchFamily="34"/>
                <a:ea typeface="Noto Sans" panose="020B0502040504020204" pitchFamily="34"/>
                <a:cs typeface="Noto Sans" panose="020B0502040504020204" pitchFamily="34"/>
              </a:rPr>
              <a:t>We Care. We Act. We Change Lives.</a:t>
            </a:r>
          </a:p>
        </p:txBody>
      </p:sp>
      <p:sp>
        <p:nvSpPr>
          <p:cNvPr id="12" name="Rectangle 11">
            <a:extLst>
              <a:ext uri="{FF2B5EF4-FFF2-40B4-BE49-F238E27FC236}">
                <a16:creationId xmlns:a16="http://schemas.microsoft.com/office/drawing/2014/main" id="{63717EF1-653C-42E4-A814-FF9BDE377A27}"/>
              </a:ext>
            </a:extLst>
          </p:cNvPr>
          <p:cNvSpPr/>
          <p:nvPr/>
        </p:nvSpPr>
        <p:spPr>
          <a:xfrm rot="10800000">
            <a:off x="-5" y="6281824"/>
            <a:ext cx="9144004"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E0AAF286-45D9-4271-9FD9-094E4BAAA93C}"/>
              </a:ext>
            </a:extLst>
          </p:cNvPr>
          <p:cNvSpPr txBox="1">
            <a:spLocks noChangeAspect="1"/>
          </p:cNvSpPr>
          <p:nvPr/>
        </p:nvSpPr>
        <p:spPr>
          <a:xfrm>
            <a:off x="1283517" y="6281824"/>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spTree>
    <p:extLst>
      <p:ext uri="{BB962C8B-B14F-4D97-AF65-F5344CB8AC3E}">
        <p14:creationId xmlns:p14="http://schemas.microsoft.com/office/powerpoint/2010/main" val="2968818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History of Federal PASRR Requirements</a:t>
            </a:r>
          </a:p>
        </p:txBody>
      </p:sp>
      <p:sp>
        <p:nvSpPr>
          <p:cNvPr id="3" name="TextBox 2">
            <a:extLst>
              <a:ext uri="{FF2B5EF4-FFF2-40B4-BE49-F238E27FC236}">
                <a16:creationId xmlns:a16="http://schemas.microsoft.com/office/drawing/2014/main" id="{47FC0C80-0BA1-0598-C389-A840DFE73560}"/>
              </a:ext>
            </a:extLst>
          </p:cNvPr>
          <p:cNvSpPr txBox="1"/>
          <p:nvPr/>
        </p:nvSpPr>
        <p:spPr>
          <a:xfrm>
            <a:off x="354011" y="1990919"/>
            <a:ext cx="8531604" cy="4443157"/>
          </a:xfrm>
          <a:prstGeom prst="rect">
            <a:avLst/>
          </a:prstGeom>
          <a:noFill/>
        </p:spPr>
        <p:txBody>
          <a:bodyPr wrap="square" lIns="0" tIns="0" rtlCol="0">
            <a:normAutofit fontScale="47500" lnSpcReduction="20000"/>
          </a:bodyPr>
          <a:lstStyle/>
          <a:p>
            <a:pPr marL="685800" indent="-685800">
              <a:lnSpc>
                <a:spcPct val="100000"/>
              </a:lnSpc>
              <a:spcBef>
                <a:spcPts val="0"/>
              </a:spcBef>
              <a:buFont typeface="Arial" panose="020B0604020202020204" pitchFamily="34" charset="0"/>
              <a:buChar char="•"/>
            </a:pPr>
            <a:r>
              <a:rPr lang="en-US" sz="5400" dirty="0"/>
              <a:t>Federal statutes requiring preadmission screenings and resident reviews were enacted as part of the 1987 Omnibus Budget Reconciliation Act commonly called OBRA ‘87. </a:t>
            </a:r>
            <a:r>
              <a:rPr lang="en-US" sz="5400" i="1" dirty="0"/>
              <a:t>(See Social Security Act section 1919(e)(7).)</a:t>
            </a:r>
          </a:p>
          <a:p>
            <a:pPr>
              <a:lnSpc>
                <a:spcPct val="100000"/>
              </a:lnSpc>
              <a:spcBef>
                <a:spcPts val="0"/>
              </a:spcBef>
            </a:pPr>
            <a:endParaRPr lang="en-US" sz="5400" i="1" dirty="0"/>
          </a:p>
          <a:p>
            <a:pPr marL="685800" indent="-685800">
              <a:lnSpc>
                <a:spcPct val="100000"/>
              </a:lnSpc>
              <a:spcBef>
                <a:spcPts val="0"/>
              </a:spcBef>
              <a:buFont typeface="Arial" panose="020B0604020202020204" pitchFamily="34" charset="0"/>
              <a:buChar char="•"/>
            </a:pPr>
            <a:endParaRPr lang="en-US" sz="5400" dirty="0"/>
          </a:p>
          <a:p>
            <a:pPr marL="685800" indent="-685800">
              <a:lnSpc>
                <a:spcPct val="100000"/>
              </a:lnSpc>
              <a:spcBef>
                <a:spcPts val="0"/>
              </a:spcBef>
              <a:buFont typeface="Arial" panose="020B0604020202020204" pitchFamily="34" charset="0"/>
              <a:buChar char="•"/>
            </a:pPr>
            <a:r>
              <a:rPr lang="en-US" sz="5400" dirty="0"/>
              <a:t>Final federal rules specifying PASRR requirements for states and Medicaid-certified skilled nursing facilities (SNFs) were published on November 30, 1992. Federal PASRR regulations have remained unchanged since 1992. </a:t>
            </a:r>
            <a:r>
              <a:rPr lang="en-US" sz="5400" i="1" dirty="0"/>
              <a:t>(See 42 CFR §§ 483.100 – 483.138.)</a:t>
            </a:r>
          </a:p>
        </p:txBody>
      </p:sp>
      <p:sp>
        <p:nvSpPr>
          <p:cNvPr id="4" name="Slide Number Placeholder 3">
            <a:extLst>
              <a:ext uri="{FF2B5EF4-FFF2-40B4-BE49-F238E27FC236}">
                <a16:creationId xmlns:a16="http://schemas.microsoft.com/office/drawing/2014/main" id="{68770265-46E4-5F87-255A-B2DAEBC2439A}"/>
              </a:ext>
            </a:extLst>
          </p:cNvPr>
          <p:cNvSpPr>
            <a:spLocks noGrp="1"/>
          </p:cNvSpPr>
          <p:nvPr>
            <p:ph type="sldNum" sz="quarter" idx="12"/>
          </p:nvPr>
        </p:nvSpPr>
        <p:spPr/>
        <p:txBody>
          <a:bodyPr/>
          <a:lstStyle/>
          <a:p>
            <a:fld id="{C0465BDC-DAA7-4695-9F90-2604F83C7D05}" type="slidenum">
              <a:rPr lang="en-US" smtClean="0"/>
              <a:t>3</a:t>
            </a:fld>
            <a:endParaRPr lang="en-US"/>
          </a:p>
        </p:txBody>
      </p:sp>
    </p:spTree>
    <p:extLst>
      <p:ext uri="{BB962C8B-B14F-4D97-AF65-F5344CB8AC3E}">
        <p14:creationId xmlns:p14="http://schemas.microsoft.com/office/powerpoint/2010/main" val="142873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5" y="0"/>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Purpose of PASRR</a:t>
            </a:r>
            <a:endParaRPr lang="en-US" sz="18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8B11AAF5-95F6-43B2-A40A-64F7400EA6F1}"/>
              </a:ext>
            </a:extLst>
          </p:cNvPr>
          <p:cNvSpPr txBox="1"/>
          <p:nvPr/>
        </p:nvSpPr>
        <p:spPr>
          <a:xfrm>
            <a:off x="144378" y="1442738"/>
            <a:ext cx="8999621" cy="4823718"/>
          </a:xfrm>
          <a:prstGeom prst="rect">
            <a:avLst/>
          </a:prstGeom>
          <a:noFill/>
        </p:spPr>
        <p:txBody>
          <a:bodyPr wrap="square" lIns="0" tIns="0" rtlCol="0">
            <a:normAutofit/>
          </a:bodyPr>
          <a:lstStyle/>
          <a:p>
            <a:pPr marL="342900" indent="-342900">
              <a:lnSpc>
                <a:spcPct val="100000"/>
              </a:lnSpc>
              <a:spcBef>
                <a:spcPts val="0"/>
              </a:spcBef>
              <a:buFont typeface="Arial" panose="020B0604020202020204" pitchFamily="34" charset="0"/>
              <a:buChar char="•"/>
            </a:pPr>
            <a:r>
              <a:rPr lang="en-US" sz="2000" i="0" dirty="0">
                <a:solidFill>
                  <a:srgbClr val="374151"/>
                </a:solidFill>
                <a:effectLst/>
              </a:rPr>
              <a:t>PASRR is a federal mandate requiring the screening of all individuals applying for admission to or residing in a Medicaid-certified skilled nursing facility (SNF) to determine if they have</a:t>
            </a:r>
            <a:r>
              <a:rPr lang="en-US" sz="2000" dirty="0">
                <a:solidFill>
                  <a:srgbClr val="374151"/>
                </a:solidFill>
              </a:rPr>
              <a:t>:</a:t>
            </a:r>
          </a:p>
          <a:p>
            <a:pPr marL="971550" lvl="2" indent="-285750">
              <a:lnSpc>
                <a:spcPct val="150000"/>
              </a:lnSpc>
              <a:buFont typeface="Courier New" panose="02070309020205020404" pitchFamily="49" charset="0"/>
              <a:buChar char="o"/>
            </a:pPr>
            <a:r>
              <a:rPr lang="en-US" sz="2000" i="0" dirty="0">
                <a:solidFill>
                  <a:srgbClr val="374151"/>
                </a:solidFill>
                <a:effectLst/>
              </a:rPr>
              <a:t>A major mental </a:t>
            </a:r>
            <a:r>
              <a:rPr lang="en-US" sz="2000" dirty="0">
                <a:solidFill>
                  <a:srgbClr val="374151"/>
                </a:solidFill>
              </a:rPr>
              <a:t>disorder,</a:t>
            </a:r>
          </a:p>
          <a:p>
            <a:pPr marL="971550" lvl="2" indent="-285750">
              <a:lnSpc>
                <a:spcPct val="150000"/>
              </a:lnSpc>
              <a:buFont typeface="Courier New" panose="02070309020205020404" pitchFamily="49" charset="0"/>
              <a:buChar char="o"/>
            </a:pPr>
            <a:r>
              <a:rPr lang="en-US" sz="2000" dirty="0">
                <a:solidFill>
                  <a:srgbClr val="374151"/>
                </a:solidFill>
              </a:rPr>
              <a:t>I</a:t>
            </a:r>
            <a:r>
              <a:rPr lang="en-US" sz="2000" i="0" dirty="0">
                <a:solidFill>
                  <a:srgbClr val="374151"/>
                </a:solidFill>
                <a:effectLst/>
              </a:rPr>
              <a:t>ntellectual disability or related condition (often referred to as a developmental disability), </a:t>
            </a:r>
            <a:r>
              <a:rPr lang="en-US" sz="2000" i="0" u="sng" dirty="0">
                <a:solidFill>
                  <a:srgbClr val="374151"/>
                </a:solidFill>
                <a:effectLst/>
              </a:rPr>
              <a:t>or</a:t>
            </a:r>
            <a:r>
              <a:rPr lang="en-US" sz="2000" u="sng" dirty="0">
                <a:solidFill>
                  <a:srgbClr val="374151"/>
                </a:solidFill>
              </a:rPr>
              <a:t> </a:t>
            </a:r>
          </a:p>
          <a:p>
            <a:pPr marL="971550" lvl="2" indent="-285750">
              <a:lnSpc>
                <a:spcPct val="150000"/>
              </a:lnSpc>
              <a:buFont typeface="Courier New" panose="02070309020205020404" pitchFamily="49" charset="0"/>
              <a:buChar char="o"/>
            </a:pPr>
            <a:r>
              <a:rPr lang="en-US" sz="2000" dirty="0">
                <a:solidFill>
                  <a:srgbClr val="374151"/>
                </a:solidFill>
              </a:rPr>
              <a:t>Combination of a major mental disorder and an intellectual disability or related condition.</a:t>
            </a:r>
          </a:p>
          <a:p>
            <a:pPr marL="342900" indent="-342900">
              <a:lnSpc>
                <a:spcPct val="100000"/>
              </a:lnSpc>
              <a:spcBef>
                <a:spcPts val="0"/>
              </a:spcBef>
              <a:buFont typeface="Arial" panose="020B0604020202020204" pitchFamily="34" charset="0"/>
              <a:buChar char="•"/>
            </a:pPr>
            <a:endParaRPr lang="en-US" sz="2000" i="0" dirty="0">
              <a:solidFill>
                <a:srgbClr val="374151"/>
              </a:solidFill>
              <a:effectLst/>
            </a:endParaRPr>
          </a:p>
          <a:p>
            <a:pPr marL="342900" indent="-342900">
              <a:lnSpc>
                <a:spcPct val="100000"/>
              </a:lnSpc>
              <a:spcBef>
                <a:spcPts val="0"/>
              </a:spcBef>
              <a:buFont typeface="Arial" panose="020B0604020202020204" pitchFamily="34" charset="0"/>
              <a:buChar char="•"/>
            </a:pPr>
            <a:r>
              <a:rPr lang="en-US" sz="2000" i="0" dirty="0">
                <a:solidFill>
                  <a:srgbClr val="374151"/>
                </a:solidFill>
                <a:effectLst/>
              </a:rPr>
              <a:t>PASRR applies to all individuals applying for admission to a Medicaid-certified SNF, regardless of the payer source (e.</a:t>
            </a:r>
            <a:r>
              <a:rPr lang="en-US" sz="2000" dirty="0">
                <a:solidFill>
                  <a:srgbClr val="374151"/>
                </a:solidFill>
              </a:rPr>
              <a:t>g., </a:t>
            </a:r>
            <a:r>
              <a:rPr lang="en-US" sz="2000" i="0" dirty="0">
                <a:solidFill>
                  <a:srgbClr val="374151"/>
                </a:solidFill>
                <a:effectLst/>
              </a:rPr>
              <a:t>Medicaid, Medicare, Medicare Advantage plan, commercial insurance, long-term care insurance, private pay, or other source).</a:t>
            </a:r>
            <a:r>
              <a:rPr lang="en-US" sz="2000" i="0" baseline="30000" dirty="0">
                <a:solidFill>
                  <a:srgbClr val="374151"/>
                </a:solidFill>
                <a:effectLst/>
              </a:rPr>
              <a:t> 1</a:t>
            </a:r>
            <a:r>
              <a:rPr lang="en-US" sz="2000" i="0" dirty="0">
                <a:solidFill>
                  <a:srgbClr val="374151"/>
                </a:solidFill>
                <a:effectLst/>
              </a:rPr>
              <a:t>  </a:t>
            </a:r>
          </a:p>
          <a:p>
            <a:pPr>
              <a:lnSpc>
                <a:spcPct val="120000"/>
              </a:lnSpc>
            </a:pPr>
            <a:endParaRPr lang="en-US" dirty="0">
              <a:solidFill>
                <a:srgbClr val="FF0000"/>
              </a:solidFill>
              <a:latin typeface="Noto Sans" panose="020B0502040504020204" pitchFamily="34"/>
              <a:ea typeface="Noto Sans" panose="020B0502040504020204" pitchFamily="34"/>
              <a:cs typeface="Noto Sans" panose="020B0502040504020204" pitchFamily="34"/>
            </a:endParaRPr>
          </a:p>
        </p:txBody>
      </p:sp>
      <p:sp>
        <p:nvSpPr>
          <p:cNvPr id="3" name="Slide Number Placeholder 2">
            <a:extLst>
              <a:ext uri="{FF2B5EF4-FFF2-40B4-BE49-F238E27FC236}">
                <a16:creationId xmlns:a16="http://schemas.microsoft.com/office/drawing/2014/main" id="{6B6A2ACB-C8B1-CB45-1511-D07D37CB4EC2}"/>
              </a:ext>
            </a:extLst>
          </p:cNvPr>
          <p:cNvSpPr>
            <a:spLocks noGrp="1"/>
          </p:cNvSpPr>
          <p:nvPr>
            <p:ph type="sldNum" sz="quarter" idx="12"/>
          </p:nvPr>
        </p:nvSpPr>
        <p:spPr/>
        <p:txBody>
          <a:bodyPr/>
          <a:lstStyle/>
          <a:p>
            <a:fld id="{C0465BDC-DAA7-4695-9F90-2604F83C7D05}" type="slidenum">
              <a:rPr lang="en-US" smtClean="0"/>
              <a:t>4</a:t>
            </a:fld>
            <a:endParaRPr lang="en-US"/>
          </a:p>
        </p:txBody>
      </p:sp>
    </p:spTree>
    <p:extLst>
      <p:ext uri="{BB962C8B-B14F-4D97-AF65-F5344CB8AC3E}">
        <p14:creationId xmlns:p14="http://schemas.microsoft.com/office/powerpoint/2010/main" val="330793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6" y="-8225"/>
            <a:ext cx="8531604" cy="1136921"/>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Purpose </a:t>
            </a:r>
            <a:r>
              <a:rPr lang="en-US" sz="3200" b="1">
                <a:solidFill>
                  <a:schemeClr val="bg1"/>
                </a:solidFill>
                <a:latin typeface="Noto Sans" panose="020B0502040504020204" pitchFamily="34"/>
                <a:ea typeface="Noto Sans" panose="020B0502040504020204" pitchFamily="34"/>
                <a:cs typeface="Noto Sans" panose="020B0502040504020204" pitchFamily="34"/>
              </a:rPr>
              <a:t>of PASRR</a:t>
            </a:r>
            <a:endParaRPr lang="en-US" sz="18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8B11AAF5-95F6-43B2-A40A-64F7400EA6F1}"/>
              </a:ext>
            </a:extLst>
          </p:cNvPr>
          <p:cNvSpPr txBox="1"/>
          <p:nvPr/>
        </p:nvSpPr>
        <p:spPr>
          <a:xfrm>
            <a:off x="306196" y="1652737"/>
            <a:ext cx="8531604" cy="4443157"/>
          </a:xfrm>
          <a:prstGeom prst="rect">
            <a:avLst/>
          </a:prstGeom>
          <a:noFill/>
        </p:spPr>
        <p:txBody>
          <a:bodyPr wrap="square" lIns="0" tIns="0" rtlCol="0">
            <a:normAutofit fontScale="32500" lnSpcReduction="20000"/>
          </a:bodyPr>
          <a:lstStyle/>
          <a:p>
            <a:pPr marL="685800" indent="-685800">
              <a:buFont typeface="Arial" panose="020B0604020202020204" pitchFamily="34" charset="0"/>
              <a:buChar char="•"/>
            </a:pPr>
            <a:r>
              <a:rPr lang="en-US" sz="5400" b="1" i="0" dirty="0">
                <a:solidFill>
                  <a:srgbClr val="374151"/>
                </a:solidFill>
                <a:effectLst/>
              </a:rPr>
              <a:t>Level I screens </a:t>
            </a:r>
            <a:r>
              <a:rPr lang="en-US" sz="5400" i="0" dirty="0">
                <a:solidFill>
                  <a:srgbClr val="374151"/>
                </a:solidFill>
                <a:effectLst/>
              </a:rPr>
              <a:t>(using DMS-787 Form) are performed to help identify if an individual may have (a) a major mental condition and/or (b) an intellectual disability or related condition, based on federal criteria.</a:t>
            </a:r>
            <a:r>
              <a:rPr lang="en-US" sz="5400" i="0" baseline="30000" dirty="0">
                <a:solidFill>
                  <a:srgbClr val="374151"/>
                </a:solidFill>
                <a:effectLst/>
              </a:rPr>
              <a:t> 2</a:t>
            </a:r>
            <a:r>
              <a:rPr lang="en-US" sz="5400" i="0" dirty="0">
                <a:solidFill>
                  <a:srgbClr val="374151"/>
                </a:solidFill>
                <a:effectLst/>
              </a:rPr>
              <a:t> </a:t>
            </a:r>
          </a:p>
          <a:p>
            <a:endParaRPr lang="en-US" sz="5400" i="0" dirty="0">
              <a:solidFill>
                <a:srgbClr val="374151"/>
              </a:solidFill>
              <a:effectLst/>
            </a:endParaRPr>
          </a:p>
          <a:p>
            <a:pPr marL="685800" indent="-685800">
              <a:spcBef>
                <a:spcPts val="0"/>
              </a:spcBef>
              <a:buFont typeface="Arial" panose="020B0604020202020204" pitchFamily="34" charset="0"/>
              <a:buChar char="•"/>
            </a:pPr>
            <a:r>
              <a:rPr lang="en-US" sz="5400" b="1" dirty="0">
                <a:solidFill>
                  <a:srgbClr val="374151"/>
                </a:solidFill>
              </a:rPr>
              <a:t>A </a:t>
            </a:r>
            <a:r>
              <a:rPr lang="en-US" sz="5400" b="1" i="0" dirty="0">
                <a:solidFill>
                  <a:srgbClr val="374151"/>
                </a:solidFill>
                <a:effectLst/>
              </a:rPr>
              <a:t>Level II evaluation </a:t>
            </a:r>
            <a:r>
              <a:rPr lang="en-US" sz="5400" i="0" dirty="0">
                <a:solidFill>
                  <a:srgbClr val="374151"/>
                </a:solidFill>
                <a:effectLst/>
              </a:rPr>
              <a:t>is required if the Level I screen indicates the individual has or is suspected of having a major mental condition, intellectual disability, and/or related condition, based on federal criteria. </a:t>
            </a:r>
            <a:r>
              <a:rPr lang="en-US" sz="5400" baseline="30000" dirty="0">
                <a:solidFill>
                  <a:srgbClr val="374151"/>
                </a:solidFill>
              </a:rPr>
              <a:t>3</a:t>
            </a:r>
            <a:r>
              <a:rPr lang="en-US" sz="5400" i="0" dirty="0">
                <a:solidFill>
                  <a:srgbClr val="374151"/>
                </a:solidFill>
                <a:effectLst/>
              </a:rPr>
              <a:t> Bock Associates, DHS’ PASRR contractor, performs Level II evaluations. </a:t>
            </a:r>
            <a:r>
              <a:rPr lang="en-US" sz="5400" baseline="30000" dirty="0">
                <a:solidFill>
                  <a:srgbClr val="374151"/>
                </a:solidFill>
              </a:rPr>
              <a:t>4</a:t>
            </a:r>
            <a:r>
              <a:rPr lang="en-US" sz="5400" i="0" dirty="0">
                <a:solidFill>
                  <a:srgbClr val="374151"/>
                </a:solidFill>
                <a:effectLst/>
              </a:rPr>
              <a:t>  </a:t>
            </a:r>
          </a:p>
          <a:p>
            <a:pPr marL="685800" indent="-685800">
              <a:spcBef>
                <a:spcPts val="0"/>
              </a:spcBef>
              <a:buFont typeface="Arial" panose="020B0604020202020204" pitchFamily="34" charset="0"/>
              <a:buChar char="•"/>
            </a:pPr>
            <a:endParaRPr lang="en-US" sz="5400" dirty="0">
              <a:solidFill>
                <a:srgbClr val="374151"/>
              </a:solidFill>
            </a:endParaRPr>
          </a:p>
          <a:p>
            <a:pPr marL="685800" indent="-685800">
              <a:spcBef>
                <a:spcPts val="0"/>
              </a:spcBef>
              <a:buFont typeface="Arial" panose="020B0604020202020204" pitchFamily="34" charset="0"/>
              <a:buChar char="•"/>
            </a:pPr>
            <a:r>
              <a:rPr lang="en-US" sz="5400" b="1" dirty="0">
                <a:solidFill>
                  <a:srgbClr val="374151"/>
                </a:solidFill>
              </a:rPr>
              <a:t>Level II evaluations </a:t>
            </a:r>
            <a:r>
              <a:rPr lang="en-US" sz="5400" dirty="0">
                <a:solidFill>
                  <a:srgbClr val="374151"/>
                </a:solidFill>
              </a:rPr>
              <a:t>are performed to (a) confirm the individual’s PASRR-relevant diagnoses; (b) identify the person’s needs, if any, for specialized services that the SNF is not otherwise required to provide or arrange for; and (c) help determine if the SNF or another available care setting is appropriate given the person’s major mental health conditions or intellectual disabilities or related conditions. </a:t>
            </a:r>
          </a:p>
          <a:p>
            <a:pPr marL="685800" indent="-685800">
              <a:spcBef>
                <a:spcPts val="0"/>
              </a:spcBef>
              <a:buFont typeface="Arial" panose="020B0604020202020204" pitchFamily="34" charset="0"/>
              <a:buChar char="•"/>
            </a:pPr>
            <a:endParaRPr lang="en-US" sz="5400" dirty="0">
              <a:solidFill>
                <a:srgbClr val="374151"/>
              </a:solidFill>
            </a:endParaRPr>
          </a:p>
          <a:p>
            <a:pPr marL="685800" indent="-685800">
              <a:spcBef>
                <a:spcPts val="0"/>
              </a:spcBef>
              <a:buFont typeface="Arial" panose="020B0604020202020204" pitchFamily="34" charset="0"/>
              <a:buChar char="•"/>
            </a:pPr>
            <a:r>
              <a:rPr lang="en-US" sz="5400" dirty="0">
                <a:solidFill>
                  <a:srgbClr val="374151"/>
                </a:solidFill>
              </a:rPr>
              <a:t>For existing SNF residents, resident reviews are of all residents with mental illness or intellectual disability, regardless of whether they were first screened under the preadmission screening or annual resident review requirements. whenever the resident experiences a significant change in their physical or mental health. </a:t>
            </a:r>
          </a:p>
        </p:txBody>
      </p:sp>
      <p:sp>
        <p:nvSpPr>
          <p:cNvPr id="3" name="Slide Number Placeholder 2">
            <a:extLst>
              <a:ext uri="{FF2B5EF4-FFF2-40B4-BE49-F238E27FC236}">
                <a16:creationId xmlns:a16="http://schemas.microsoft.com/office/drawing/2014/main" id="{1F3A5890-8186-90B5-554E-2EE94E621310}"/>
              </a:ext>
            </a:extLst>
          </p:cNvPr>
          <p:cNvSpPr>
            <a:spLocks noGrp="1"/>
          </p:cNvSpPr>
          <p:nvPr>
            <p:ph type="sldNum" sz="quarter" idx="12"/>
          </p:nvPr>
        </p:nvSpPr>
        <p:spPr/>
        <p:txBody>
          <a:bodyPr/>
          <a:lstStyle/>
          <a:p>
            <a:fld id="{C0465BDC-DAA7-4695-9F90-2604F83C7D05}" type="slidenum">
              <a:rPr lang="en-US" smtClean="0"/>
              <a:t>5</a:t>
            </a:fld>
            <a:endParaRPr lang="en-US"/>
          </a:p>
        </p:txBody>
      </p:sp>
    </p:spTree>
    <p:extLst>
      <p:ext uri="{BB962C8B-B14F-4D97-AF65-F5344CB8AC3E}">
        <p14:creationId xmlns:p14="http://schemas.microsoft.com/office/powerpoint/2010/main" val="8701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8B11AAF5-95F6-43B2-A40A-64F7400EA6F1}"/>
              </a:ext>
            </a:extLst>
          </p:cNvPr>
          <p:cNvSpPr txBox="1"/>
          <p:nvPr/>
        </p:nvSpPr>
        <p:spPr>
          <a:xfrm>
            <a:off x="306195" y="1587351"/>
            <a:ext cx="8531604" cy="4855550"/>
          </a:xfrm>
          <a:prstGeom prst="rect">
            <a:avLst/>
          </a:prstGeom>
          <a:noFill/>
        </p:spPr>
        <p:txBody>
          <a:bodyPr wrap="square" lIns="0" tIns="0" rtlCol="0">
            <a:normAutofit/>
          </a:bodyPr>
          <a:lstStyle/>
          <a:p>
            <a:pPr marL="0" indent="0">
              <a:lnSpc>
                <a:spcPct val="100000"/>
              </a:lnSpc>
              <a:spcBef>
                <a:spcPts val="0"/>
              </a:spcBef>
              <a:buNone/>
            </a:pPr>
            <a:r>
              <a:rPr lang="en-US" sz="2000" b="1" dirty="0"/>
              <a:t>For your reference, federal PASRR requirements are found in:</a:t>
            </a:r>
          </a:p>
          <a:p>
            <a:pPr marL="0" indent="0">
              <a:lnSpc>
                <a:spcPct val="100000"/>
              </a:lnSpc>
              <a:spcBef>
                <a:spcPts val="0"/>
              </a:spcBef>
              <a:buNone/>
            </a:pPr>
            <a:endParaRPr lang="en-US" sz="2000" dirty="0"/>
          </a:p>
          <a:p>
            <a:pPr>
              <a:lnSpc>
                <a:spcPct val="100000"/>
              </a:lnSpc>
              <a:spcBef>
                <a:spcPts val="0"/>
              </a:spcBef>
            </a:pPr>
            <a:r>
              <a:rPr lang="en-US" sz="2000" dirty="0"/>
              <a:t>The federal statutory requirement for PASRR is found in section 1919(e)(7) of the Social Security Act (</a:t>
            </a:r>
            <a:r>
              <a:rPr lang="pt-BR" sz="2000" dirty="0"/>
              <a:t>42 U.S.C. § 1396r[e][7]).</a:t>
            </a:r>
          </a:p>
          <a:p>
            <a:pPr>
              <a:lnSpc>
                <a:spcPct val="100000"/>
              </a:lnSpc>
              <a:spcBef>
                <a:spcPts val="0"/>
              </a:spcBef>
            </a:pPr>
            <a:endParaRPr lang="pt-BR" sz="2000" dirty="0"/>
          </a:p>
          <a:p>
            <a:pPr>
              <a:lnSpc>
                <a:spcPct val="100000"/>
              </a:lnSpc>
              <a:spcBef>
                <a:spcPts val="0"/>
              </a:spcBef>
            </a:pPr>
            <a:r>
              <a:rPr lang="en-US" sz="2000" dirty="0"/>
              <a:t>Federal regulations governing PASRR are under 42 CFR Part 483 Subpart C.  Specifically, 42 CFR §§ 483.100 – 438.138. </a:t>
            </a:r>
          </a:p>
        </p:txBody>
      </p:sp>
      <p:sp>
        <p:nvSpPr>
          <p:cNvPr id="4" name="Title 1">
            <a:extLst>
              <a:ext uri="{FF2B5EF4-FFF2-40B4-BE49-F238E27FC236}">
                <a16:creationId xmlns:a16="http://schemas.microsoft.com/office/drawing/2014/main" id="{35CDA65D-A5AC-B0E5-2AE5-9726302410AF}"/>
              </a:ext>
            </a:extLst>
          </p:cNvPr>
          <p:cNvSpPr txBox="1">
            <a:spLocks noChangeAspect="1"/>
          </p:cNvSpPr>
          <p:nvPr/>
        </p:nvSpPr>
        <p:spPr>
          <a:xfrm>
            <a:off x="-4" y="51885"/>
            <a:ext cx="9144003" cy="1028399"/>
          </a:xfrm>
          <a:prstGeom prst="rect">
            <a:avLst/>
          </a:prstGeom>
        </p:spPr>
        <p:txBody>
          <a:bodyPr vert="horz" lIns="91440" tIns="45720" rIns="91440" bIns="45720" rtlCol="0" anchor="ctr" anchorCtr="0">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3200" b="1" dirty="0">
                <a:solidFill>
                  <a:schemeClr val="bg1"/>
                </a:solidFill>
                <a:latin typeface="Noto Sans" panose="020B0502040504020204" pitchFamily="34"/>
                <a:ea typeface="Noto Sans" panose="020B0502040504020204" pitchFamily="34"/>
                <a:cs typeface="Noto Sans" panose="020B0502040504020204" pitchFamily="34"/>
              </a:rPr>
              <a:t>Federal Statutes and Regulations Governing PASRR </a:t>
            </a:r>
            <a:endParaRPr lang="en-US" sz="18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3" name="Slide Number Placeholder 2">
            <a:extLst>
              <a:ext uri="{FF2B5EF4-FFF2-40B4-BE49-F238E27FC236}">
                <a16:creationId xmlns:a16="http://schemas.microsoft.com/office/drawing/2014/main" id="{BFD35F37-2ABC-5F30-A84B-DBE853365C46}"/>
              </a:ext>
            </a:extLst>
          </p:cNvPr>
          <p:cNvSpPr>
            <a:spLocks noGrp="1"/>
          </p:cNvSpPr>
          <p:nvPr>
            <p:ph type="sldNum" sz="quarter" idx="12"/>
          </p:nvPr>
        </p:nvSpPr>
        <p:spPr/>
        <p:txBody>
          <a:bodyPr/>
          <a:lstStyle/>
          <a:p>
            <a:fld id="{C0465BDC-DAA7-4695-9F90-2604F83C7D05}" type="slidenum">
              <a:rPr lang="en-US" smtClean="0"/>
              <a:t>6</a:t>
            </a:fld>
            <a:endParaRPr lang="en-US"/>
          </a:p>
        </p:txBody>
      </p:sp>
    </p:spTree>
    <p:extLst>
      <p:ext uri="{BB962C8B-B14F-4D97-AF65-F5344CB8AC3E}">
        <p14:creationId xmlns:p14="http://schemas.microsoft.com/office/powerpoint/2010/main" val="31560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spc="30">
                <a:solidFill>
                  <a:schemeClr val="bg1"/>
                </a:solidFill>
              </a:rPr>
              <a:t>When is a Level II Evaluation Required</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8B11AAF5-95F6-43B2-A40A-64F7400EA6F1}"/>
              </a:ext>
            </a:extLst>
          </p:cNvPr>
          <p:cNvSpPr txBox="1"/>
          <p:nvPr/>
        </p:nvSpPr>
        <p:spPr>
          <a:xfrm>
            <a:off x="306195" y="1611500"/>
            <a:ext cx="8531604" cy="4823718"/>
          </a:xfrm>
          <a:prstGeom prst="rect">
            <a:avLst/>
          </a:prstGeom>
          <a:noFill/>
        </p:spPr>
        <p:txBody>
          <a:bodyPr wrap="square" lIns="0" tIns="0" rtlCol="0">
            <a:normAutofit/>
          </a:bodyPr>
          <a:lstStyle/>
          <a:p>
            <a:pPr marL="0" indent="0">
              <a:lnSpc>
                <a:spcPct val="100000"/>
              </a:lnSpc>
              <a:spcBef>
                <a:spcPts val="0"/>
              </a:spcBef>
              <a:buNone/>
            </a:pPr>
            <a:r>
              <a:rPr lang="en-US" sz="1800" b="1" dirty="0"/>
              <a:t>A Level II evaluation is required when a completed Level I screen (DMS-787 Form) indicates the individual:</a:t>
            </a:r>
          </a:p>
          <a:p>
            <a:pPr marL="0" indent="0">
              <a:lnSpc>
                <a:spcPct val="100000"/>
              </a:lnSpc>
              <a:spcBef>
                <a:spcPts val="0"/>
              </a:spcBef>
              <a:buNone/>
            </a:pPr>
            <a:endParaRPr lang="en-US" sz="1800" dirty="0"/>
          </a:p>
          <a:p>
            <a:pPr>
              <a:lnSpc>
                <a:spcPct val="100000"/>
              </a:lnSpc>
              <a:spcBef>
                <a:spcPts val="0"/>
              </a:spcBef>
              <a:buFont typeface="Wingdings" panose="05000000000000000000" pitchFamily="2" charset="2"/>
              <a:buChar char="ü"/>
            </a:pPr>
            <a:r>
              <a:rPr lang="en-US" sz="1800" b="1" dirty="0"/>
              <a:t>Meets </a:t>
            </a:r>
            <a:r>
              <a:rPr lang="en-US" sz="1800" b="1" u="sng" dirty="0"/>
              <a:t>at least one</a:t>
            </a:r>
            <a:r>
              <a:rPr lang="en-US" sz="1800" b="1" dirty="0"/>
              <a:t> of two criteria on intellectual disabilities and related conditions defined in 42 CFR § 483.102(b)(3).  </a:t>
            </a:r>
            <a:r>
              <a:rPr lang="en-US" sz="1800" dirty="0"/>
              <a:t>The criteria are described later in these instructions.  Section II of the DMS-787 Form (page 1) provides the necessary questions for these two criteria.</a:t>
            </a:r>
          </a:p>
          <a:p>
            <a:pPr marL="0" indent="0">
              <a:lnSpc>
                <a:spcPct val="100000"/>
              </a:lnSpc>
              <a:spcBef>
                <a:spcPts val="0"/>
              </a:spcBef>
              <a:buNone/>
            </a:pPr>
            <a:endParaRPr lang="en-US" sz="1800" dirty="0"/>
          </a:p>
          <a:p>
            <a:pPr marL="0" indent="0">
              <a:lnSpc>
                <a:spcPct val="100000"/>
              </a:lnSpc>
              <a:spcBef>
                <a:spcPts val="0"/>
              </a:spcBef>
              <a:buNone/>
            </a:pPr>
            <a:r>
              <a:rPr lang="en-US" sz="1800" dirty="0"/>
              <a:t>	AND/OR</a:t>
            </a:r>
          </a:p>
          <a:p>
            <a:pPr marL="0" indent="0">
              <a:lnSpc>
                <a:spcPct val="100000"/>
              </a:lnSpc>
              <a:spcBef>
                <a:spcPts val="0"/>
              </a:spcBef>
              <a:buNone/>
            </a:pPr>
            <a:endParaRPr lang="en-US" sz="1800" dirty="0"/>
          </a:p>
          <a:p>
            <a:pPr>
              <a:lnSpc>
                <a:spcPct val="100000"/>
              </a:lnSpc>
              <a:spcBef>
                <a:spcPts val="0"/>
              </a:spcBef>
              <a:buFont typeface="Wingdings" panose="05000000000000000000" pitchFamily="2" charset="2"/>
              <a:buChar char="ü"/>
            </a:pPr>
            <a:r>
              <a:rPr lang="en-US" sz="1800" b="1" dirty="0"/>
              <a:t>Meets </a:t>
            </a:r>
            <a:r>
              <a:rPr lang="en-US" sz="1800" b="1" u="sng" dirty="0"/>
              <a:t>all four criteria</a:t>
            </a:r>
            <a:r>
              <a:rPr lang="en-US" sz="1800" b="1" dirty="0"/>
              <a:t> on major mental conditions as defined in 42 CFR § 483.102(b)(1).  </a:t>
            </a:r>
            <a:r>
              <a:rPr lang="en-US" sz="1800" dirty="0"/>
              <a:t>These criteria are described later in these instructions. Section III of the DMS-787 Form (pages 2-3) provides four questions, each corresponding to one of the four criteria.</a:t>
            </a:r>
            <a:endParaRPr lang="en-US" dirty="0">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9BF5325F-C5D8-BFC2-9CDD-DBC18AA46B9F}"/>
              </a:ext>
            </a:extLst>
          </p:cNvPr>
          <p:cNvSpPr>
            <a:spLocks noGrp="1"/>
          </p:cNvSpPr>
          <p:nvPr>
            <p:ph type="sldNum" sz="quarter" idx="12"/>
          </p:nvPr>
        </p:nvSpPr>
        <p:spPr/>
        <p:txBody>
          <a:bodyPr/>
          <a:lstStyle/>
          <a:p>
            <a:fld id="{C0465BDC-DAA7-4695-9F90-2604F83C7D05}" type="slidenum">
              <a:rPr lang="en-US" smtClean="0"/>
              <a:t>7</a:t>
            </a:fld>
            <a:endParaRPr lang="en-US"/>
          </a:p>
        </p:txBody>
      </p:sp>
    </p:spTree>
    <p:extLst>
      <p:ext uri="{BB962C8B-B14F-4D97-AF65-F5344CB8AC3E}">
        <p14:creationId xmlns:p14="http://schemas.microsoft.com/office/powerpoint/2010/main" val="256409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spc="30">
                <a:solidFill>
                  <a:schemeClr val="bg1"/>
                </a:solidFill>
              </a:rPr>
              <a:t>“Positive” and “Negative” Level I Screens</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18" name="TextBox 17">
            <a:extLst>
              <a:ext uri="{FF2B5EF4-FFF2-40B4-BE49-F238E27FC236}">
                <a16:creationId xmlns:a16="http://schemas.microsoft.com/office/drawing/2014/main" id="{3485DD97-630D-43A6-8AE4-F029276FCB07}"/>
              </a:ext>
            </a:extLst>
          </p:cNvPr>
          <p:cNvSpPr txBox="1"/>
          <p:nvPr/>
        </p:nvSpPr>
        <p:spPr>
          <a:xfrm>
            <a:off x="306195" y="1442738"/>
            <a:ext cx="8531604" cy="4744998"/>
          </a:xfrm>
          <a:prstGeom prst="rect">
            <a:avLst/>
          </a:prstGeom>
          <a:noFill/>
        </p:spPr>
        <p:txBody>
          <a:bodyPr wrap="square" lIns="0" tIns="0" rtlCol="0">
            <a:normAutofit fontScale="92500" lnSpcReduction="20000"/>
          </a:bodyPr>
          <a:lstStyle/>
          <a:p>
            <a:pPr marL="0" indent="0">
              <a:spcBef>
                <a:spcPts val="0"/>
              </a:spcBef>
              <a:buNone/>
            </a:pPr>
            <a:r>
              <a:rPr lang="en-US" sz="2000" b="1" dirty="0"/>
              <a:t>Positive Level I Screen:  </a:t>
            </a:r>
          </a:p>
          <a:p>
            <a:pPr marL="0" indent="0">
              <a:spcBef>
                <a:spcPts val="0"/>
              </a:spcBef>
              <a:buNone/>
            </a:pPr>
            <a:endParaRPr lang="en-US" sz="1800" b="1" dirty="0"/>
          </a:p>
          <a:p>
            <a:pPr>
              <a:spcBef>
                <a:spcPts val="0"/>
              </a:spcBef>
            </a:pPr>
            <a:r>
              <a:rPr lang="en-US" sz="1800" dirty="0"/>
              <a:t>“Positive Level I Screen” is when answers in the completed and signed DMS-787 Form indicate the individual meets – or is suspected of meeting – the federal criteria necessary for the individual for PASRR purposes to be considered to have:</a:t>
            </a:r>
          </a:p>
          <a:p>
            <a:pPr marL="0" indent="0">
              <a:spcBef>
                <a:spcPts val="0"/>
              </a:spcBef>
              <a:buNone/>
            </a:pPr>
            <a:endParaRPr lang="en-US" sz="1800" dirty="0"/>
          </a:p>
          <a:p>
            <a:pPr marL="457200" lvl="1">
              <a:spcBef>
                <a:spcPts val="0"/>
              </a:spcBef>
              <a:buFont typeface="Courier New" panose="02070309020205020404" pitchFamily="49" charset="0"/>
              <a:buChar char="o"/>
            </a:pPr>
            <a:r>
              <a:rPr lang="en-US" sz="1800" dirty="0"/>
              <a:t>A major mental disorder (see 42 CFR § 483.102(b)(1); </a:t>
            </a:r>
            <a:r>
              <a:rPr lang="en-US" sz="1800" u="sng" dirty="0"/>
              <a:t>or</a:t>
            </a:r>
          </a:p>
          <a:p>
            <a:pPr marL="457200" lvl="1">
              <a:spcBef>
                <a:spcPts val="0"/>
              </a:spcBef>
              <a:buFont typeface="Courier New" panose="02070309020205020404" pitchFamily="49" charset="0"/>
              <a:buChar char="o"/>
            </a:pPr>
            <a:r>
              <a:rPr lang="en-US" sz="1800" dirty="0"/>
              <a:t>An intellectual disability or related </a:t>
            </a:r>
            <a:r>
              <a:rPr lang="en-US" dirty="0"/>
              <a:t>c</a:t>
            </a:r>
            <a:r>
              <a:rPr lang="en-US" sz="1800" dirty="0"/>
              <a:t>ondition (see 42 CFR § 483.102(b)(</a:t>
            </a:r>
            <a:r>
              <a:rPr lang="en-US" dirty="0"/>
              <a:t>3</a:t>
            </a:r>
            <a:r>
              <a:rPr lang="en-US" sz="1800" dirty="0"/>
              <a:t>); </a:t>
            </a:r>
            <a:r>
              <a:rPr lang="en-US" sz="1800" u="sng" dirty="0"/>
              <a:t>or</a:t>
            </a:r>
          </a:p>
          <a:p>
            <a:pPr marL="457200" lvl="1">
              <a:spcBef>
                <a:spcPts val="0"/>
              </a:spcBef>
              <a:buFont typeface="Courier New" panose="02070309020205020404" pitchFamily="49" charset="0"/>
              <a:buChar char="o"/>
            </a:pPr>
            <a:r>
              <a:rPr lang="en-US" sz="1800" dirty="0"/>
              <a:t>Both a major mental disorder and an intellectual disability or related condition.  </a:t>
            </a:r>
          </a:p>
          <a:p>
            <a:pPr marL="0" indent="0">
              <a:spcBef>
                <a:spcPts val="0"/>
              </a:spcBef>
              <a:buNone/>
            </a:pPr>
            <a:endParaRPr lang="en-US" sz="1800" dirty="0"/>
          </a:p>
          <a:p>
            <a:pPr>
              <a:spcBef>
                <a:spcPts val="0"/>
              </a:spcBef>
            </a:pPr>
            <a:r>
              <a:rPr lang="en-US" sz="1800" dirty="0"/>
              <a:t>All Positive Level I screens (DMS-787 Form) are referred for a federally mandated Level II evaluation.  Level II evaluations are conducted by Bock Associates, the DHS PASRR contractor.  Each Level II evaluation must be completed within 7-9 business days.  </a:t>
            </a:r>
          </a:p>
          <a:p>
            <a:pPr marL="0" indent="0">
              <a:spcBef>
                <a:spcPts val="0"/>
              </a:spcBef>
              <a:buNone/>
            </a:pPr>
            <a:endParaRPr lang="en-US" sz="1800" dirty="0"/>
          </a:p>
          <a:p>
            <a:pPr marL="0" indent="0">
              <a:spcBef>
                <a:spcPts val="0"/>
              </a:spcBef>
              <a:buNone/>
            </a:pPr>
            <a:r>
              <a:rPr lang="en-US" sz="2000" b="1" dirty="0"/>
              <a:t>Negative Level I Screen:</a:t>
            </a:r>
          </a:p>
          <a:p>
            <a:pPr marL="0" indent="0">
              <a:spcBef>
                <a:spcPts val="0"/>
              </a:spcBef>
              <a:buNone/>
            </a:pPr>
            <a:endParaRPr lang="en-US" sz="1800" dirty="0"/>
          </a:p>
          <a:p>
            <a:pPr>
              <a:spcBef>
                <a:spcPts val="0"/>
              </a:spcBef>
            </a:pPr>
            <a:r>
              <a:rPr lang="en-US" sz="1800" dirty="0"/>
              <a:t>“Negative Level I Screen” is when answers in the completed and signed DMS-787 Form indicate the individual does not meet and is not suspected of meeting federal PASRR criteria for (a) a major mental condition or (b) an intellectual disability or related condition.  A Negative Level I screen does not require a Level II evaluation.</a:t>
            </a:r>
          </a:p>
        </p:txBody>
      </p:sp>
      <p:sp>
        <p:nvSpPr>
          <p:cNvPr id="3" name="Slide Number Placeholder 2">
            <a:extLst>
              <a:ext uri="{FF2B5EF4-FFF2-40B4-BE49-F238E27FC236}">
                <a16:creationId xmlns:a16="http://schemas.microsoft.com/office/drawing/2014/main" id="{9A275EB5-DE05-B655-9142-17E4CAF58D60}"/>
              </a:ext>
            </a:extLst>
          </p:cNvPr>
          <p:cNvSpPr>
            <a:spLocks noGrp="1"/>
          </p:cNvSpPr>
          <p:nvPr>
            <p:ph type="sldNum" sz="quarter" idx="12"/>
          </p:nvPr>
        </p:nvSpPr>
        <p:spPr/>
        <p:txBody>
          <a:bodyPr/>
          <a:lstStyle/>
          <a:p>
            <a:fld id="{C0465BDC-DAA7-4695-9F90-2604F83C7D05}" type="slidenum">
              <a:rPr lang="en-US" smtClean="0"/>
              <a:t>8</a:t>
            </a:fld>
            <a:endParaRPr lang="en-US"/>
          </a:p>
        </p:txBody>
      </p:sp>
    </p:spTree>
    <p:extLst>
      <p:ext uri="{BB962C8B-B14F-4D97-AF65-F5344CB8AC3E}">
        <p14:creationId xmlns:p14="http://schemas.microsoft.com/office/powerpoint/2010/main" val="295096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783952-1A7D-4125-9FFC-222A18F6B8D1}"/>
              </a:ext>
            </a:extLst>
          </p:cNvPr>
          <p:cNvGrpSpPr/>
          <p:nvPr/>
        </p:nvGrpSpPr>
        <p:grpSpPr>
          <a:xfrm>
            <a:off x="306196" y="6281825"/>
            <a:ext cx="8837803" cy="322151"/>
            <a:chOff x="306196" y="6281825"/>
            <a:chExt cx="8837803" cy="322151"/>
          </a:xfrm>
        </p:grpSpPr>
        <p:sp>
          <p:nvSpPr>
            <p:cNvPr id="19" name="Rectangle 18">
              <a:extLst>
                <a:ext uri="{FF2B5EF4-FFF2-40B4-BE49-F238E27FC236}">
                  <a16:creationId xmlns:a16="http://schemas.microsoft.com/office/drawing/2014/main" id="{633088A7-2B98-4193-BC60-BB025D9A6613}"/>
                </a:ext>
              </a:extLst>
            </p:cNvPr>
            <p:cNvSpPr/>
            <p:nvPr/>
          </p:nvSpPr>
          <p:spPr>
            <a:xfrm rot="10800000">
              <a:off x="1515360" y="6281825"/>
              <a:ext cx="7628639" cy="322151"/>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42C297F-D85A-468C-A4A5-FFD579CB8B0F}"/>
                </a:ext>
              </a:extLst>
            </p:cNvPr>
            <p:cNvSpPr txBox="1">
              <a:spLocks noChangeAspect="1"/>
            </p:cNvSpPr>
            <p:nvPr/>
          </p:nvSpPr>
          <p:spPr>
            <a:xfrm>
              <a:off x="1515364" y="6281829"/>
              <a:ext cx="6578210" cy="306779"/>
            </a:xfrm>
            <a:prstGeom prst="rect">
              <a:avLst/>
            </a:prstGeom>
            <a:no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20000"/>
                </a:lnSpc>
              </a:pPr>
              <a:r>
                <a:rPr lang="en-US" sz="1200" b="1" dirty="0">
                  <a:solidFill>
                    <a:schemeClr val="bg1"/>
                  </a:solidFill>
                  <a:latin typeface="Noto Sans" panose="020B0502040504020204" pitchFamily="34"/>
                  <a:ea typeface="Noto Sans" panose="020B0502040504020204" pitchFamily="34"/>
                  <a:cs typeface="Noto Sans" panose="020B0502040504020204" pitchFamily="34"/>
                </a:rPr>
                <a:t>humanservices.arkansas.gov</a:t>
              </a:r>
            </a:p>
          </p:txBody>
        </p:sp>
        <p:grpSp>
          <p:nvGrpSpPr>
            <p:cNvPr id="21" name="Group 20">
              <a:extLst>
                <a:ext uri="{FF2B5EF4-FFF2-40B4-BE49-F238E27FC236}">
                  <a16:creationId xmlns:a16="http://schemas.microsoft.com/office/drawing/2014/main" id="{2CC4CC8A-79E4-44E1-B810-B1B813EBA87D}"/>
                </a:ext>
              </a:extLst>
            </p:cNvPr>
            <p:cNvGrpSpPr/>
            <p:nvPr/>
          </p:nvGrpSpPr>
          <p:grpSpPr>
            <a:xfrm>
              <a:off x="306196" y="6289517"/>
              <a:ext cx="1045054" cy="306779"/>
              <a:chOff x="306196" y="6327302"/>
              <a:chExt cx="1045054" cy="306779"/>
            </a:xfrm>
          </p:grpSpPr>
          <p:pic>
            <p:nvPicPr>
              <p:cNvPr id="22" name="Picture 21" descr="A picture containing light, clock&#10;&#10;Description automatically generated">
                <a:extLst>
                  <a:ext uri="{FF2B5EF4-FFF2-40B4-BE49-F238E27FC236}">
                    <a16:creationId xmlns:a16="http://schemas.microsoft.com/office/drawing/2014/main" id="{F95643A6-38E3-4848-8DE8-0812D427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6" y="6336073"/>
                <a:ext cx="629374" cy="290451"/>
              </a:xfrm>
              <a:prstGeom prst="rect">
                <a:avLst/>
              </a:prstGeom>
            </p:spPr>
          </p:pic>
          <p:pic>
            <p:nvPicPr>
              <p:cNvPr id="23" name="Picture 22" descr="A close up of a sign&#10;&#10;Description automatically generated">
                <a:extLst>
                  <a:ext uri="{FF2B5EF4-FFF2-40B4-BE49-F238E27FC236}">
                    <a16:creationId xmlns:a16="http://schemas.microsoft.com/office/drawing/2014/main" id="{F49A7D48-0B3F-4270-B010-2FFA94D0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6" y="6327302"/>
                <a:ext cx="306779" cy="306779"/>
              </a:xfrm>
              <a:prstGeom prst="rect">
                <a:avLst/>
              </a:prstGeom>
            </p:spPr>
          </p:pic>
        </p:grpSp>
      </p:grpSp>
      <p:grpSp>
        <p:nvGrpSpPr>
          <p:cNvPr id="12" name="Group 11">
            <a:extLst>
              <a:ext uri="{FF2B5EF4-FFF2-40B4-BE49-F238E27FC236}">
                <a16:creationId xmlns:a16="http://schemas.microsoft.com/office/drawing/2014/main" id="{4D87C266-451C-4FEE-87D8-DA08320B08D3}"/>
              </a:ext>
            </a:extLst>
          </p:cNvPr>
          <p:cNvGrpSpPr/>
          <p:nvPr/>
        </p:nvGrpSpPr>
        <p:grpSpPr>
          <a:xfrm>
            <a:off x="-2" y="-2376"/>
            <a:ext cx="9144004" cy="1333465"/>
            <a:chOff x="-2" y="5507"/>
            <a:chExt cx="9144004" cy="1333465"/>
          </a:xfrm>
        </p:grpSpPr>
        <p:sp>
          <p:nvSpPr>
            <p:cNvPr id="13" name="Rectangle 12">
              <a:extLst>
                <a:ext uri="{FF2B5EF4-FFF2-40B4-BE49-F238E27FC236}">
                  <a16:creationId xmlns:a16="http://schemas.microsoft.com/office/drawing/2014/main" id="{97F5EE69-1AB1-4738-B7CE-F1EF35D0E729}"/>
                </a:ext>
              </a:extLst>
            </p:cNvPr>
            <p:cNvSpPr>
              <a:spLocks noChangeAspect="1"/>
            </p:cNvSpPr>
            <p:nvPr/>
          </p:nvSpPr>
          <p:spPr>
            <a:xfrm rot="16200000">
              <a:off x="4003540" y="-3998033"/>
              <a:ext cx="1136921" cy="9144002"/>
            </a:xfrm>
            <a:prstGeom prst="rect">
              <a:avLst/>
            </a:prstGeom>
            <a:gradFill flip="none" rotWithShape="1">
              <a:gsLst>
                <a:gs pos="0">
                  <a:srgbClr val="0070B9"/>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CF27D594-82F4-4084-9332-91744E0777CE}"/>
                </a:ext>
              </a:extLst>
            </p:cNvPr>
            <p:cNvSpPr/>
            <p:nvPr/>
          </p:nvSpPr>
          <p:spPr>
            <a:xfrm rot="16200000">
              <a:off x="4529551" y="-3275476"/>
              <a:ext cx="84895" cy="9144002"/>
            </a:xfrm>
            <a:prstGeom prst="rect">
              <a:avLst/>
            </a:prstGeom>
            <a:solidFill>
              <a:srgbClr val="30B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5" name="Title 1">
            <a:extLst>
              <a:ext uri="{FF2B5EF4-FFF2-40B4-BE49-F238E27FC236}">
                <a16:creationId xmlns:a16="http://schemas.microsoft.com/office/drawing/2014/main" id="{C92AE96F-4158-4699-A512-53C136A6CABF}"/>
              </a:ext>
            </a:extLst>
          </p:cNvPr>
          <p:cNvSpPr txBox="1">
            <a:spLocks noChangeAspect="1"/>
          </p:cNvSpPr>
          <p:nvPr/>
        </p:nvSpPr>
        <p:spPr>
          <a:xfrm>
            <a:off x="306195" y="51885"/>
            <a:ext cx="8531604" cy="1028399"/>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US" sz="4800" b="1" spc="30" dirty="0">
                <a:solidFill>
                  <a:schemeClr val="bg1"/>
                </a:solidFill>
              </a:rPr>
              <a:t>Layout of the DMS-787 Form</a:t>
            </a:r>
            <a:endParaRPr lang="en-US" sz="32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7" name="Content Placeholder 2">
            <a:extLst>
              <a:ext uri="{FF2B5EF4-FFF2-40B4-BE49-F238E27FC236}">
                <a16:creationId xmlns:a16="http://schemas.microsoft.com/office/drawing/2014/main" id="{9AD03765-2C31-8C1B-954B-C76390DF43AA}"/>
              </a:ext>
            </a:extLst>
          </p:cNvPr>
          <p:cNvSpPr>
            <a:spLocks noGrp="1"/>
          </p:cNvSpPr>
          <p:nvPr>
            <p:ph idx="1"/>
          </p:nvPr>
        </p:nvSpPr>
        <p:spPr>
          <a:xfrm>
            <a:off x="382893" y="1711864"/>
            <a:ext cx="8378214" cy="3959582"/>
          </a:xfrm>
        </p:spPr>
        <p:txBody>
          <a:bodyPr>
            <a:normAutofit lnSpcReduction="10000"/>
          </a:bodyPr>
          <a:lstStyle/>
          <a:p>
            <a:pPr marL="0" indent="0">
              <a:lnSpc>
                <a:spcPct val="100000"/>
              </a:lnSpc>
              <a:spcBef>
                <a:spcPts val="0"/>
              </a:spcBef>
              <a:buNone/>
            </a:pPr>
            <a:r>
              <a:rPr lang="en-US" sz="1600" b="1" dirty="0"/>
              <a:t>SECTION I	</a:t>
            </a:r>
            <a:r>
              <a:rPr lang="en-US" sz="1600" dirty="0"/>
              <a:t>Basic information on the applicant for SNF admission (or continued SNF stay) and </a:t>
            </a:r>
            <a:r>
              <a:rPr lang="en-US" sz="1600" b="1" dirty="0"/>
              <a:t>Page 1	</a:t>
            </a:r>
            <a:r>
              <a:rPr lang="en-US" sz="1600" dirty="0"/>
              <a:t>	the person completing the DMS-787 Form.  Complete all fields, including Medicaid 		and Medicare ID numbers if applicable. </a:t>
            </a:r>
          </a:p>
          <a:p>
            <a:pPr marL="0" indent="0">
              <a:lnSpc>
                <a:spcPct val="100000"/>
              </a:lnSpc>
              <a:spcBef>
                <a:spcPts val="0"/>
              </a:spcBef>
              <a:buNone/>
            </a:pPr>
            <a:endParaRPr lang="en-US" sz="1600" dirty="0"/>
          </a:p>
          <a:p>
            <a:pPr marL="0" indent="0">
              <a:lnSpc>
                <a:spcPct val="100000"/>
              </a:lnSpc>
              <a:spcBef>
                <a:spcPts val="0"/>
              </a:spcBef>
              <a:buNone/>
            </a:pPr>
            <a:r>
              <a:rPr lang="en-US" sz="1600" b="1" dirty="0"/>
              <a:t>SECTION II</a:t>
            </a:r>
            <a:r>
              <a:rPr lang="en-US" sz="1600" dirty="0"/>
              <a:t>	Level I screening questions regarding intellectual and developmental disabilities </a:t>
            </a:r>
            <a:r>
              <a:rPr lang="en-US" sz="1600" b="1" dirty="0"/>
              <a:t>Page 1</a:t>
            </a:r>
            <a:r>
              <a:rPr lang="en-US" sz="1600" dirty="0"/>
              <a:t>		(IDD) and related conditions.  These questions are based on federal PASRR criteria 		in 42 CFR 483.102(b)(3).  Answer each question. </a:t>
            </a:r>
          </a:p>
          <a:p>
            <a:pPr marL="0" indent="0">
              <a:lnSpc>
                <a:spcPct val="100000"/>
              </a:lnSpc>
              <a:spcBef>
                <a:spcPts val="0"/>
              </a:spcBef>
              <a:buNone/>
            </a:pPr>
            <a:endParaRPr lang="en-US" sz="1600" dirty="0"/>
          </a:p>
          <a:p>
            <a:pPr marL="0" indent="0">
              <a:lnSpc>
                <a:spcPct val="100000"/>
              </a:lnSpc>
              <a:spcBef>
                <a:spcPts val="0"/>
              </a:spcBef>
              <a:buNone/>
            </a:pPr>
            <a:r>
              <a:rPr lang="en-US" sz="1600" b="1" dirty="0"/>
              <a:t>SECTION III</a:t>
            </a:r>
            <a:r>
              <a:rPr lang="en-US" sz="1600" dirty="0"/>
              <a:t>	Level I screening questions regarding major mental disorders. These questions </a:t>
            </a:r>
            <a:r>
              <a:rPr lang="en-US" sz="1600" b="1" dirty="0"/>
              <a:t>Pages 2-3</a:t>
            </a:r>
            <a:r>
              <a:rPr lang="en-US" sz="1600" dirty="0"/>
              <a:t>	are based on federal PASRR criteria in 42 CFR 483.102(b)(1). Answer each 			question.</a:t>
            </a:r>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r>
              <a:rPr lang="en-US" sz="1600" b="1" dirty="0"/>
              <a:t>SECTION IV</a:t>
            </a:r>
            <a:r>
              <a:rPr lang="en-US" sz="1600" dirty="0"/>
              <a:t>	Applicant’s statement. Requires two signatures and dates of signing: signature of </a:t>
            </a:r>
            <a:r>
              <a:rPr lang="en-US" sz="1600" b="1" dirty="0"/>
              <a:t>Page 3	</a:t>
            </a:r>
            <a:r>
              <a:rPr lang="en-US" sz="1600" dirty="0"/>
              <a:t>	the applicant (or applicant’s guardian or legal representative ), and signature of 		the person who completed the DMS-787.  </a:t>
            </a:r>
          </a:p>
        </p:txBody>
      </p:sp>
      <p:sp>
        <p:nvSpPr>
          <p:cNvPr id="3" name="Slide Number Placeholder 2">
            <a:extLst>
              <a:ext uri="{FF2B5EF4-FFF2-40B4-BE49-F238E27FC236}">
                <a16:creationId xmlns:a16="http://schemas.microsoft.com/office/drawing/2014/main" id="{335E0E77-85D6-9973-BD33-01B64D2D85DB}"/>
              </a:ext>
            </a:extLst>
          </p:cNvPr>
          <p:cNvSpPr>
            <a:spLocks noGrp="1"/>
          </p:cNvSpPr>
          <p:nvPr>
            <p:ph type="sldNum" sz="quarter" idx="12"/>
          </p:nvPr>
        </p:nvSpPr>
        <p:spPr/>
        <p:txBody>
          <a:bodyPr/>
          <a:lstStyle/>
          <a:p>
            <a:fld id="{C0465BDC-DAA7-4695-9F90-2604F83C7D05}" type="slidenum">
              <a:rPr lang="en-US" smtClean="0"/>
              <a:t>9</a:t>
            </a:fld>
            <a:endParaRPr lang="en-US"/>
          </a:p>
        </p:txBody>
      </p:sp>
    </p:spTree>
    <p:extLst>
      <p:ext uri="{BB962C8B-B14F-4D97-AF65-F5344CB8AC3E}">
        <p14:creationId xmlns:p14="http://schemas.microsoft.com/office/powerpoint/2010/main" val="133516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SPowerPointTemp.pptx" id="{6C65DA57-E6EB-4F82-B8EC-0B9FBF2BCBC2}" vid="{3E9C8FD4-7E7F-4035-A10B-115B73910F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2B91CB588D2940B7FD927D6799C4E9" ma:contentTypeVersion="0" ma:contentTypeDescription="Create a new document." ma:contentTypeScope="" ma:versionID="f83e0b1fb0d2a44b2372087b2ea277c4">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91A873-D2B0-4A0E-BA2B-61AD5A908E46}">
  <ds:schemaRefs>
    <ds:schemaRef ds:uri="http://schemas.microsoft.com/sharepoint/v3/contenttype/forms"/>
  </ds:schemaRefs>
</ds:datastoreItem>
</file>

<file path=customXml/itemProps2.xml><?xml version="1.0" encoding="utf-8"?>
<ds:datastoreItem xmlns:ds="http://schemas.openxmlformats.org/officeDocument/2006/customXml" ds:itemID="{2D3F5A6C-4F7C-42AB-A1DF-5357129D02D0}">
  <ds:schemaRef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7D45787-F1D3-410C-9D50-D5B02D0AC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2020_DHS_PowerPointTemplate</Template>
  <TotalTime>16060</TotalTime>
  <Words>3314</Words>
  <Application>Microsoft Office PowerPoint</Application>
  <PresentationFormat>On-screen Show (4:3)</PresentationFormat>
  <Paragraphs>320</Paragraphs>
  <Slides>28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Aptos</vt:lpstr>
      <vt:lpstr>Arial</vt:lpstr>
      <vt:lpstr>Calibri</vt:lpstr>
      <vt:lpstr>Calibri Light</vt:lpstr>
      <vt:lpstr>Courier New</vt:lpstr>
      <vt:lpstr>Franklin Gothic Medium</vt:lpstr>
      <vt:lpstr>Noto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Notes</vt:lpstr>
      <vt:lpstr>PowerPoint Presentation</vt:lpstr>
      <vt:lpstr>PowerPoint Presentation</vt:lpstr>
      <vt:lpstr>Title Line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Sweeney</dc:creator>
  <cp:lastModifiedBy>Martina Smith</cp:lastModifiedBy>
  <cp:revision>6</cp:revision>
  <dcterms:created xsi:type="dcterms:W3CDTF">2023-10-04T13:23:32Z</dcterms:created>
  <dcterms:modified xsi:type="dcterms:W3CDTF">2023-11-02T15:31:05Z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0x010100CA2B91CB588D2940B7FD927D6799C4E9</vt:lpwstr>
  </property>
</Properties>
</file>