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Lst>
  <p:notesMasterIdLst>
    <p:notesMasterId r:id="rId30"/>
  </p:notesMasterIdLst>
  <p:sldIdLst>
    <p:sldId id="257" r:id="rId4"/>
    <p:sldId id="1172" r:id="rId5"/>
    <p:sldId id="1154" r:id="rId6"/>
    <p:sldId id="1155" r:id="rId7"/>
    <p:sldId id="1180" r:id="rId8"/>
    <p:sldId id="1181" r:id="rId9"/>
    <p:sldId id="1182" r:id="rId10"/>
    <p:sldId id="1188" r:id="rId11"/>
    <p:sldId id="1160" r:id="rId12"/>
    <p:sldId id="1161" r:id="rId13"/>
    <p:sldId id="1176" r:id="rId14"/>
    <p:sldId id="1177" r:id="rId15"/>
    <p:sldId id="1183" r:id="rId16"/>
    <p:sldId id="1184" r:id="rId17"/>
    <p:sldId id="1165" r:id="rId18"/>
    <p:sldId id="1178" r:id="rId19"/>
    <p:sldId id="1179" r:id="rId20"/>
    <p:sldId id="1166" r:id="rId21"/>
    <p:sldId id="1167" r:id="rId22"/>
    <p:sldId id="1174" r:id="rId23"/>
    <p:sldId id="1175" r:id="rId24"/>
    <p:sldId id="1168" r:id="rId25"/>
    <p:sldId id="1169" r:id="rId26"/>
    <p:sldId id="1186" r:id="rId27"/>
    <p:sldId id="262"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Schick" initials="KS" lastIdx="2" clrIdx="0">
    <p:extLst>
      <p:ext uri="{19B8F6BF-5375-455C-9EA6-DF929625EA0E}">
        <p15:presenceInfo xmlns:p15="http://schemas.microsoft.com/office/powerpoint/2012/main" userId="S::Katie.Schick@dhs.arkansas.gov::9baee25a-ae8b-4b5e-8329-8d7318747c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30" autoAdjust="0"/>
  </p:normalViewPr>
  <p:slideViewPr>
    <p:cSldViewPr snapToGrid="0">
      <p:cViewPr varScale="1">
        <p:scale>
          <a:sx n="74" d="100"/>
          <a:sy n="74" d="100"/>
        </p:scale>
        <p:origin x="104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185858-026C-4BE2-9F77-7B1E70FDC208}" type="doc">
      <dgm:prSet loTypeId="urn:microsoft.com/office/officeart/2016/7/layout/RepeatingBendingProcessNew" loCatId="process" qsTypeId="urn:microsoft.com/office/officeart/2005/8/quickstyle/simple4" qsCatId="simple" csTypeId="urn:microsoft.com/office/officeart/2005/8/colors/colorful1" csCatId="colorful" phldr="1"/>
      <dgm:spPr/>
      <dgm:t>
        <a:bodyPr/>
        <a:lstStyle/>
        <a:p>
          <a:endParaRPr lang="en-US"/>
        </a:p>
      </dgm:t>
    </dgm:pt>
    <dgm:pt modelId="{B07E7531-642F-4658-886B-26C110C635A6}">
      <dgm:prSet custT="1"/>
      <dgm:spPr/>
      <dgm:t>
        <a:bodyPr/>
        <a:lstStyle/>
        <a:p>
          <a:pPr>
            <a:lnSpc>
              <a:spcPct val="100000"/>
            </a:lnSpc>
          </a:pPr>
          <a:r>
            <a:rPr lang="en-US" sz="1400" dirty="0">
              <a:latin typeface="+mn-lt"/>
            </a:rPr>
            <a:t>1.  The first ingredient (or second after water) in the food is whole grain</a:t>
          </a:r>
          <a:endParaRPr lang="en-US" sz="1400" dirty="0"/>
        </a:p>
      </dgm:t>
    </dgm:pt>
    <dgm:pt modelId="{FDB1B18B-4CAF-4391-8666-AEB40C810A8E}" type="parTrans" cxnId="{75CDBC9C-F8E9-4035-97B7-AB1E1A025462}">
      <dgm:prSet/>
      <dgm:spPr/>
      <dgm:t>
        <a:bodyPr/>
        <a:lstStyle/>
        <a:p>
          <a:endParaRPr lang="en-US"/>
        </a:p>
      </dgm:t>
    </dgm:pt>
    <dgm:pt modelId="{A00B6905-C3A9-4276-A22B-4F73F9942090}" type="sibTrans" cxnId="{75CDBC9C-F8E9-4035-97B7-AB1E1A025462}">
      <dgm:prSet/>
      <dgm:spPr/>
      <dgm:t>
        <a:bodyPr/>
        <a:lstStyle/>
        <a:p>
          <a:endParaRPr lang="en-US" dirty="0"/>
        </a:p>
      </dgm:t>
    </dgm:pt>
    <dgm:pt modelId="{69217336-9CDB-48F5-A412-78F6278C7AFF}">
      <dgm:prSet custT="1"/>
      <dgm:spPr/>
      <dgm:t>
        <a:bodyPr/>
        <a:lstStyle/>
        <a:p>
          <a:pPr>
            <a:lnSpc>
              <a:spcPct val="100000"/>
            </a:lnSpc>
          </a:pPr>
          <a:r>
            <a:rPr lang="en-US" sz="1400" dirty="0">
              <a:latin typeface="+mn-lt"/>
            </a:rPr>
            <a:t>2.  The second grain ingredient (if any) is a whole grain, enriched, bran, or germ. </a:t>
          </a:r>
          <a:endParaRPr lang="en-US" sz="1400" dirty="0"/>
        </a:p>
      </dgm:t>
    </dgm:pt>
    <dgm:pt modelId="{4B408802-4263-466D-BDD0-AF4439258E5E}" type="parTrans" cxnId="{4C9C7DFC-EA67-4A10-8970-3F84F1EBF11F}">
      <dgm:prSet/>
      <dgm:spPr/>
      <dgm:t>
        <a:bodyPr/>
        <a:lstStyle/>
        <a:p>
          <a:endParaRPr lang="en-US"/>
        </a:p>
      </dgm:t>
    </dgm:pt>
    <dgm:pt modelId="{E9CF8E20-1BAE-435D-81D7-7AFBB209D204}" type="sibTrans" cxnId="{4C9C7DFC-EA67-4A10-8970-3F84F1EBF11F}">
      <dgm:prSet/>
      <dgm:spPr/>
      <dgm:t>
        <a:bodyPr/>
        <a:lstStyle/>
        <a:p>
          <a:endParaRPr lang="en-US" dirty="0"/>
        </a:p>
      </dgm:t>
    </dgm:pt>
    <dgm:pt modelId="{92BBF4F3-EB00-4424-B5FC-16DBFC4CEB7E}">
      <dgm:prSet custT="1"/>
      <dgm:spPr/>
      <dgm:t>
        <a:bodyPr/>
        <a:lstStyle/>
        <a:p>
          <a:pPr>
            <a:lnSpc>
              <a:spcPct val="100000"/>
            </a:lnSpc>
          </a:pPr>
          <a:r>
            <a:rPr lang="en-US" sz="1400" dirty="0">
              <a:latin typeface="+mn-lt"/>
            </a:rPr>
            <a:t>3.  The third grain ingredient (if any) is also a whole grain, enriched, bran, or germ. </a:t>
          </a:r>
          <a:endParaRPr lang="en-US" sz="1400" dirty="0"/>
        </a:p>
      </dgm:t>
    </dgm:pt>
    <dgm:pt modelId="{7C306F88-D973-45A6-B6A9-67EC29F3A1E8}" type="parTrans" cxnId="{A4345925-4E19-4400-ABFF-F78D817B9C81}">
      <dgm:prSet/>
      <dgm:spPr/>
      <dgm:t>
        <a:bodyPr/>
        <a:lstStyle/>
        <a:p>
          <a:endParaRPr lang="en-US"/>
        </a:p>
      </dgm:t>
    </dgm:pt>
    <dgm:pt modelId="{FB70D08A-F7B4-4C0D-AC4D-BCF6402A033C}" type="sibTrans" cxnId="{A4345925-4E19-4400-ABFF-F78D817B9C81}">
      <dgm:prSet/>
      <dgm:spPr/>
      <dgm:t>
        <a:bodyPr/>
        <a:lstStyle/>
        <a:p>
          <a:endParaRPr lang="en-US" dirty="0"/>
        </a:p>
      </dgm:t>
    </dgm:pt>
    <dgm:pt modelId="{24CF17DD-68D0-4C87-B961-5F74632CF832}">
      <dgm:prSet custT="1"/>
      <dgm:spPr/>
      <dgm:t>
        <a:bodyPr/>
        <a:lstStyle/>
        <a:p>
          <a:pPr>
            <a:lnSpc>
              <a:spcPct val="100000"/>
            </a:lnSpc>
          </a:pPr>
          <a:r>
            <a:rPr lang="en-US" sz="1700" dirty="0"/>
            <a:t>Ignore derivatives and less than 2% grains</a:t>
          </a:r>
        </a:p>
      </dgm:t>
    </dgm:pt>
    <dgm:pt modelId="{EDD87E70-AF54-4BED-8FC0-8B3C7D931D8F}" type="parTrans" cxnId="{19898345-2309-47F7-A87D-B1B48371192C}">
      <dgm:prSet/>
      <dgm:spPr/>
      <dgm:t>
        <a:bodyPr/>
        <a:lstStyle/>
        <a:p>
          <a:endParaRPr lang="en-US"/>
        </a:p>
      </dgm:t>
    </dgm:pt>
    <dgm:pt modelId="{82777FAF-14B8-4FBD-887C-66150E42A3F8}" type="sibTrans" cxnId="{19898345-2309-47F7-A87D-B1B48371192C}">
      <dgm:prSet/>
      <dgm:spPr/>
      <dgm:t>
        <a:bodyPr/>
        <a:lstStyle/>
        <a:p>
          <a:endParaRPr lang="en-US" dirty="0"/>
        </a:p>
      </dgm:t>
    </dgm:pt>
    <dgm:pt modelId="{B2781583-A6EA-445E-9F13-3F9DB574A2E8}">
      <dgm:prSet custT="1"/>
      <dgm:spPr/>
      <dgm:t>
        <a:bodyPr/>
        <a:lstStyle/>
        <a:p>
          <a:pPr>
            <a:lnSpc>
              <a:spcPct val="100000"/>
            </a:lnSpc>
          </a:pPr>
          <a:r>
            <a:rPr lang="en-US" sz="1600" dirty="0"/>
            <a:t>AND</a:t>
          </a:r>
        </a:p>
      </dgm:t>
    </dgm:pt>
    <dgm:pt modelId="{D5C3B9BB-3852-4A79-9EFD-FBD2249762D7}" type="parTrans" cxnId="{C957EA1B-1F72-4043-A83C-BB0D849F12ED}">
      <dgm:prSet/>
      <dgm:spPr/>
      <dgm:t>
        <a:bodyPr/>
        <a:lstStyle/>
        <a:p>
          <a:endParaRPr lang="en-US"/>
        </a:p>
      </dgm:t>
    </dgm:pt>
    <dgm:pt modelId="{9BB7A7C7-C1E4-4981-A04F-5683706C3A4D}" type="sibTrans" cxnId="{C957EA1B-1F72-4043-A83C-BB0D849F12ED}">
      <dgm:prSet/>
      <dgm:spPr/>
      <dgm:t>
        <a:bodyPr/>
        <a:lstStyle/>
        <a:p>
          <a:endParaRPr lang="en-US" dirty="0"/>
        </a:p>
      </dgm:t>
    </dgm:pt>
    <dgm:pt modelId="{180DD0FB-FDA2-4E0D-A65C-10AFA7406B96}">
      <dgm:prSet custT="1"/>
      <dgm:spPr/>
      <dgm:t>
        <a:bodyPr/>
        <a:lstStyle/>
        <a:p>
          <a:pPr>
            <a:lnSpc>
              <a:spcPct val="100000"/>
            </a:lnSpc>
          </a:pPr>
          <a:r>
            <a:rPr lang="en-US" sz="1600" dirty="0"/>
            <a:t>AND</a:t>
          </a:r>
        </a:p>
      </dgm:t>
    </dgm:pt>
    <dgm:pt modelId="{DED61ABF-2462-4587-A55B-D7B32EF1A3A5}" type="parTrans" cxnId="{D90BEA19-4017-424C-89B5-4684ED808EF7}">
      <dgm:prSet/>
      <dgm:spPr/>
      <dgm:t>
        <a:bodyPr/>
        <a:lstStyle/>
        <a:p>
          <a:endParaRPr lang="en-US"/>
        </a:p>
      </dgm:t>
    </dgm:pt>
    <dgm:pt modelId="{41C4B0C0-74EF-43D7-AFB2-A3D58C910EBA}" type="sibTrans" cxnId="{D90BEA19-4017-424C-89B5-4684ED808EF7}">
      <dgm:prSet/>
      <dgm:spPr/>
      <dgm:t>
        <a:bodyPr/>
        <a:lstStyle/>
        <a:p>
          <a:endParaRPr lang="en-US" dirty="0"/>
        </a:p>
      </dgm:t>
    </dgm:pt>
    <dgm:pt modelId="{FDA25E50-F435-4955-9FFB-6B040A546394}">
      <dgm:prSet custT="1"/>
      <dgm:spPr/>
      <dgm:t>
        <a:bodyPr/>
        <a:lstStyle/>
        <a:p>
          <a:pPr>
            <a:lnSpc>
              <a:spcPct val="100000"/>
            </a:lnSpc>
          </a:pPr>
          <a:r>
            <a:rPr lang="en-US" sz="1700" dirty="0"/>
            <a:t>What to Watch Out For: The term “made with whole grain” “multi-grain” stamped on the package cannot be used to identify a whole grain-rich food.  You must look at the ingredients on the label.</a:t>
          </a:r>
          <a:endParaRPr lang="en-US" sz="1700" i="0" dirty="0"/>
        </a:p>
      </dgm:t>
    </dgm:pt>
    <dgm:pt modelId="{022626CD-B50F-4F7E-A749-88B9B21F6A98}" type="sibTrans" cxnId="{B31410D4-1D09-4B3C-BFA6-907D05BD18DD}">
      <dgm:prSet/>
      <dgm:spPr/>
      <dgm:t>
        <a:bodyPr/>
        <a:lstStyle/>
        <a:p>
          <a:endParaRPr lang="en-US"/>
        </a:p>
      </dgm:t>
    </dgm:pt>
    <dgm:pt modelId="{EF9169D4-5ABB-4B94-989F-00B8A0B7B426}" type="parTrans" cxnId="{B31410D4-1D09-4B3C-BFA6-907D05BD18DD}">
      <dgm:prSet/>
      <dgm:spPr/>
      <dgm:t>
        <a:bodyPr/>
        <a:lstStyle/>
        <a:p>
          <a:endParaRPr lang="en-US"/>
        </a:p>
      </dgm:t>
    </dgm:pt>
    <dgm:pt modelId="{184E05B7-77F3-47F7-A44B-679E35620912}" type="pres">
      <dgm:prSet presAssocID="{7A185858-026C-4BE2-9F77-7B1E70FDC208}" presName="Name0" presStyleCnt="0">
        <dgm:presLayoutVars>
          <dgm:dir/>
          <dgm:resizeHandles val="exact"/>
        </dgm:presLayoutVars>
      </dgm:prSet>
      <dgm:spPr/>
    </dgm:pt>
    <dgm:pt modelId="{88B7A190-D6D1-4001-B4ED-C91844B2F68E}" type="pres">
      <dgm:prSet presAssocID="{B07E7531-642F-4658-886B-26C110C635A6}" presName="node" presStyleLbl="node1" presStyleIdx="0" presStyleCnt="7" custLinFactNeighborX="5720">
        <dgm:presLayoutVars>
          <dgm:bulletEnabled val="1"/>
        </dgm:presLayoutVars>
      </dgm:prSet>
      <dgm:spPr/>
    </dgm:pt>
    <dgm:pt modelId="{9D7AE764-2CAA-4FCF-92E0-2B7DE0F53096}" type="pres">
      <dgm:prSet presAssocID="{A00B6905-C3A9-4276-A22B-4F73F9942090}" presName="sibTrans" presStyleLbl="sibTrans1D1" presStyleIdx="0" presStyleCnt="6"/>
      <dgm:spPr/>
    </dgm:pt>
    <dgm:pt modelId="{E8DC6C97-5F13-4930-8A5D-69BA9B30C76E}" type="pres">
      <dgm:prSet presAssocID="{A00B6905-C3A9-4276-A22B-4F73F9942090}" presName="connectorText" presStyleLbl="sibTrans1D1" presStyleIdx="0" presStyleCnt="6"/>
      <dgm:spPr/>
    </dgm:pt>
    <dgm:pt modelId="{2E8E82C9-4F16-49F5-9EB7-BC8DA42D5AA7}" type="pres">
      <dgm:prSet presAssocID="{B2781583-A6EA-445E-9F13-3F9DB574A2E8}" presName="node" presStyleLbl="node1" presStyleIdx="1" presStyleCnt="7" custScaleX="36273" custLinFactNeighborX="2860">
        <dgm:presLayoutVars>
          <dgm:bulletEnabled val="1"/>
        </dgm:presLayoutVars>
      </dgm:prSet>
      <dgm:spPr/>
    </dgm:pt>
    <dgm:pt modelId="{C5C253D2-9208-430A-8248-37C863817566}" type="pres">
      <dgm:prSet presAssocID="{9BB7A7C7-C1E4-4981-A04F-5683706C3A4D}" presName="sibTrans" presStyleLbl="sibTrans1D1" presStyleIdx="1" presStyleCnt="6"/>
      <dgm:spPr/>
    </dgm:pt>
    <dgm:pt modelId="{8629C8B8-CBF9-40F1-A7C3-4333515D15EC}" type="pres">
      <dgm:prSet presAssocID="{9BB7A7C7-C1E4-4981-A04F-5683706C3A4D}" presName="connectorText" presStyleLbl="sibTrans1D1" presStyleIdx="1" presStyleCnt="6"/>
      <dgm:spPr/>
    </dgm:pt>
    <dgm:pt modelId="{9D0DAE8C-A16D-4F08-A152-977605E60176}" type="pres">
      <dgm:prSet presAssocID="{69217336-9CDB-48F5-A412-78F6278C7AFF}" presName="node" presStyleLbl="node1" presStyleIdx="2" presStyleCnt="7">
        <dgm:presLayoutVars>
          <dgm:bulletEnabled val="1"/>
        </dgm:presLayoutVars>
      </dgm:prSet>
      <dgm:spPr/>
    </dgm:pt>
    <dgm:pt modelId="{A18628F9-12F5-4254-B13F-5C7F625E2A27}" type="pres">
      <dgm:prSet presAssocID="{E9CF8E20-1BAE-435D-81D7-7AFBB209D204}" presName="sibTrans" presStyleLbl="sibTrans1D1" presStyleIdx="2" presStyleCnt="6"/>
      <dgm:spPr/>
    </dgm:pt>
    <dgm:pt modelId="{1ED6BBCF-DBF6-4D10-95E4-5069893F62BB}" type="pres">
      <dgm:prSet presAssocID="{E9CF8E20-1BAE-435D-81D7-7AFBB209D204}" presName="connectorText" presStyleLbl="sibTrans1D1" presStyleIdx="2" presStyleCnt="6"/>
      <dgm:spPr/>
    </dgm:pt>
    <dgm:pt modelId="{FB336388-0366-4DD6-A372-E58272FA36F6}" type="pres">
      <dgm:prSet presAssocID="{180DD0FB-FDA2-4E0D-A65C-10AFA7406B96}" presName="node" presStyleLbl="node1" presStyleIdx="3" presStyleCnt="7" custScaleX="36678" custLinFactNeighborX="-2860">
        <dgm:presLayoutVars>
          <dgm:bulletEnabled val="1"/>
        </dgm:presLayoutVars>
      </dgm:prSet>
      <dgm:spPr/>
    </dgm:pt>
    <dgm:pt modelId="{4DA2D080-508F-4AAA-BCA1-C25FBF9DCCA7}" type="pres">
      <dgm:prSet presAssocID="{41C4B0C0-74EF-43D7-AFB2-A3D58C910EBA}" presName="sibTrans" presStyleLbl="sibTrans1D1" presStyleIdx="3" presStyleCnt="6"/>
      <dgm:spPr/>
    </dgm:pt>
    <dgm:pt modelId="{95E1E2E2-DF60-4D66-BAEC-EBC775174BA1}" type="pres">
      <dgm:prSet presAssocID="{41C4B0C0-74EF-43D7-AFB2-A3D58C910EBA}" presName="connectorText" presStyleLbl="sibTrans1D1" presStyleIdx="3" presStyleCnt="6"/>
      <dgm:spPr/>
    </dgm:pt>
    <dgm:pt modelId="{745E8D1B-5937-4074-BCE8-110A1EFE17A9}" type="pres">
      <dgm:prSet presAssocID="{92BBF4F3-EB00-4424-B5FC-16DBFC4CEB7E}" presName="node" presStyleLbl="node1" presStyleIdx="4" presStyleCnt="7" custLinFactNeighborX="-5720">
        <dgm:presLayoutVars>
          <dgm:bulletEnabled val="1"/>
        </dgm:presLayoutVars>
      </dgm:prSet>
      <dgm:spPr/>
    </dgm:pt>
    <dgm:pt modelId="{FAEFD0AD-D7C4-4E66-963E-642757DE0FCB}" type="pres">
      <dgm:prSet presAssocID="{FB70D08A-F7B4-4C0D-AC4D-BCF6402A033C}" presName="sibTrans" presStyleLbl="sibTrans1D1" presStyleIdx="4" presStyleCnt="6"/>
      <dgm:spPr/>
    </dgm:pt>
    <dgm:pt modelId="{AC2454ED-412F-4783-BB0C-CDDFEC2D2A36}" type="pres">
      <dgm:prSet presAssocID="{FB70D08A-F7B4-4C0D-AC4D-BCF6402A033C}" presName="connectorText" presStyleLbl="sibTrans1D1" presStyleIdx="4" presStyleCnt="6"/>
      <dgm:spPr/>
    </dgm:pt>
    <dgm:pt modelId="{94691991-6A81-4924-9BE1-859404BA17D7}" type="pres">
      <dgm:prSet presAssocID="{24CF17DD-68D0-4C87-B961-5F74632CF832}" presName="node" presStyleLbl="node1" presStyleIdx="5" presStyleCnt="7" custScaleX="438925" custScaleY="45028" custLinFactNeighborX="13397" custLinFactNeighborY="-13110">
        <dgm:presLayoutVars>
          <dgm:bulletEnabled val="1"/>
        </dgm:presLayoutVars>
      </dgm:prSet>
      <dgm:spPr/>
    </dgm:pt>
    <dgm:pt modelId="{D72A2DEA-EAC2-4719-BD73-3C4733BFD97E}" type="pres">
      <dgm:prSet presAssocID="{82777FAF-14B8-4FBD-887C-66150E42A3F8}" presName="sibTrans" presStyleLbl="sibTrans1D1" presStyleIdx="5" presStyleCnt="6"/>
      <dgm:spPr/>
    </dgm:pt>
    <dgm:pt modelId="{3CBEB3AA-93CB-4E5E-B330-FEC78FA84048}" type="pres">
      <dgm:prSet presAssocID="{82777FAF-14B8-4FBD-887C-66150E42A3F8}" presName="connectorText" presStyleLbl="sibTrans1D1" presStyleIdx="5" presStyleCnt="6"/>
      <dgm:spPr/>
    </dgm:pt>
    <dgm:pt modelId="{8A25E1F1-5612-4923-A565-18CAAEFF741B}" type="pres">
      <dgm:prSet presAssocID="{FDA25E50-F435-4955-9FFB-6B040A546394}" presName="node" presStyleLbl="node1" presStyleIdx="6" presStyleCnt="7" custScaleX="397987" custScaleY="73896" custLinFactNeighborX="32972" custLinFactNeighborY="-26353">
        <dgm:presLayoutVars>
          <dgm:bulletEnabled val="1"/>
        </dgm:presLayoutVars>
      </dgm:prSet>
      <dgm:spPr/>
    </dgm:pt>
  </dgm:ptLst>
  <dgm:cxnLst>
    <dgm:cxn modelId="{69E3EF00-9E1B-44F3-8FB7-55D41311649A}" type="presOf" srcId="{FB70D08A-F7B4-4C0D-AC4D-BCF6402A033C}" destId="{FAEFD0AD-D7C4-4E66-963E-642757DE0FCB}" srcOrd="0" destOrd="0" presId="urn:microsoft.com/office/officeart/2016/7/layout/RepeatingBendingProcessNew"/>
    <dgm:cxn modelId="{BE80540D-B1D9-44B4-B4AC-2204FF4AB376}" type="presOf" srcId="{A00B6905-C3A9-4276-A22B-4F73F9942090}" destId="{E8DC6C97-5F13-4930-8A5D-69BA9B30C76E}" srcOrd="1" destOrd="0" presId="urn:microsoft.com/office/officeart/2016/7/layout/RepeatingBendingProcessNew"/>
    <dgm:cxn modelId="{8BE7C010-37E2-44B0-BB7B-7FB26F63F083}" type="presOf" srcId="{B07E7531-642F-4658-886B-26C110C635A6}" destId="{88B7A190-D6D1-4001-B4ED-C91844B2F68E}" srcOrd="0" destOrd="0" presId="urn:microsoft.com/office/officeart/2016/7/layout/RepeatingBendingProcessNew"/>
    <dgm:cxn modelId="{D90BEA19-4017-424C-89B5-4684ED808EF7}" srcId="{7A185858-026C-4BE2-9F77-7B1E70FDC208}" destId="{180DD0FB-FDA2-4E0D-A65C-10AFA7406B96}" srcOrd="3" destOrd="0" parTransId="{DED61ABF-2462-4587-A55B-D7B32EF1A3A5}" sibTransId="{41C4B0C0-74EF-43D7-AFB2-A3D58C910EBA}"/>
    <dgm:cxn modelId="{C957EA1B-1F72-4043-A83C-BB0D849F12ED}" srcId="{7A185858-026C-4BE2-9F77-7B1E70FDC208}" destId="{B2781583-A6EA-445E-9F13-3F9DB574A2E8}" srcOrd="1" destOrd="0" parTransId="{D5C3B9BB-3852-4A79-9EFD-FBD2249762D7}" sibTransId="{9BB7A7C7-C1E4-4981-A04F-5683706C3A4D}"/>
    <dgm:cxn modelId="{0033D71D-53EE-46CD-9BCD-77CD9E2EF72A}" type="presOf" srcId="{9BB7A7C7-C1E4-4981-A04F-5683706C3A4D}" destId="{C5C253D2-9208-430A-8248-37C863817566}" srcOrd="0" destOrd="0" presId="urn:microsoft.com/office/officeart/2016/7/layout/RepeatingBendingProcessNew"/>
    <dgm:cxn modelId="{A4345925-4E19-4400-ABFF-F78D817B9C81}" srcId="{7A185858-026C-4BE2-9F77-7B1E70FDC208}" destId="{92BBF4F3-EB00-4424-B5FC-16DBFC4CEB7E}" srcOrd="4" destOrd="0" parTransId="{7C306F88-D973-45A6-B6A9-67EC29F3A1E8}" sibTransId="{FB70D08A-F7B4-4C0D-AC4D-BCF6402A033C}"/>
    <dgm:cxn modelId="{EA4A5B28-6B7F-43D0-9029-4121E005D1AB}" type="presOf" srcId="{24CF17DD-68D0-4C87-B961-5F74632CF832}" destId="{94691991-6A81-4924-9BE1-859404BA17D7}" srcOrd="0" destOrd="0" presId="urn:microsoft.com/office/officeart/2016/7/layout/RepeatingBendingProcessNew"/>
    <dgm:cxn modelId="{AAAA4F32-8FD7-4E6F-A7DC-DC41FEF82E62}" type="presOf" srcId="{82777FAF-14B8-4FBD-887C-66150E42A3F8}" destId="{3CBEB3AA-93CB-4E5E-B330-FEC78FA84048}" srcOrd="1" destOrd="0" presId="urn:microsoft.com/office/officeart/2016/7/layout/RepeatingBendingProcessNew"/>
    <dgm:cxn modelId="{8E75F633-68B6-4677-B0A6-93BE0E250375}" type="presOf" srcId="{FDA25E50-F435-4955-9FFB-6B040A546394}" destId="{8A25E1F1-5612-4923-A565-18CAAEFF741B}" srcOrd="0" destOrd="0" presId="urn:microsoft.com/office/officeart/2016/7/layout/RepeatingBendingProcessNew"/>
    <dgm:cxn modelId="{0790CB38-1EBA-4968-BC87-CA354DCB3C77}" type="presOf" srcId="{180DD0FB-FDA2-4E0D-A65C-10AFA7406B96}" destId="{FB336388-0366-4DD6-A372-E58272FA36F6}" srcOrd="0" destOrd="0" presId="urn:microsoft.com/office/officeart/2016/7/layout/RepeatingBendingProcessNew"/>
    <dgm:cxn modelId="{B2F50F3B-6D4A-44A3-A4B3-87722C4F4CC0}" type="presOf" srcId="{82777FAF-14B8-4FBD-887C-66150E42A3F8}" destId="{D72A2DEA-EAC2-4719-BD73-3C4733BFD97E}" srcOrd="0" destOrd="0" presId="urn:microsoft.com/office/officeart/2016/7/layout/RepeatingBendingProcessNew"/>
    <dgm:cxn modelId="{BEA2BC3E-0374-4BCB-BCA9-B680E5B35512}" type="presOf" srcId="{9BB7A7C7-C1E4-4981-A04F-5683706C3A4D}" destId="{8629C8B8-CBF9-40F1-A7C3-4333515D15EC}" srcOrd="1" destOrd="0" presId="urn:microsoft.com/office/officeart/2016/7/layout/RepeatingBendingProcessNew"/>
    <dgm:cxn modelId="{D9D87C5D-466E-4A81-A0C1-B0E58BD691CC}" type="presOf" srcId="{B2781583-A6EA-445E-9F13-3F9DB574A2E8}" destId="{2E8E82C9-4F16-49F5-9EB7-BC8DA42D5AA7}" srcOrd="0" destOrd="0" presId="urn:microsoft.com/office/officeart/2016/7/layout/RepeatingBendingProcessNew"/>
    <dgm:cxn modelId="{D69E3560-E787-4801-A491-622495A85CF6}" type="presOf" srcId="{E9CF8E20-1BAE-435D-81D7-7AFBB209D204}" destId="{1ED6BBCF-DBF6-4D10-95E4-5069893F62BB}" srcOrd="1" destOrd="0" presId="urn:microsoft.com/office/officeart/2016/7/layout/RepeatingBendingProcessNew"/>
    <dgm:cxn modelId="{D5D20B43-4968-40B4-85D0-E2A7A15D39E4}" type="presOf" srcId="{69217336-9CDB-48F5-A412-78F6278C7AFF}" destId="{9D0DAE8C-A16D-4F08-A152-977605E60176}" srcOrd="0" destOrd="0" presId="urn:microsoft.com/office/officeart/2016/7/layout/RepeatingBendingProcessNew"/>
    <dgm:cxn modelId="{19898345-2309-47F7-A87D-B1B48371192C}" srcId="{7A185858-026C-4BE2-9F77-7B1E70FDC208}" destId="{24CF17DD-68D0-4C87-B961-5F74632CF832}" srcOrd="5" destOrd="0" parTransId="{EDD87E70-AF54-4BED-8FC0-8B3C7D931D8F}" sibTransId="{82777FAF-14B8-4FBD-887C-66150E42A3F8}"/>
    <dgm:cxn modelId="{49094467-B849-440D-972D-FF116C50E7D5}" type="presOf" srcId="{7A185858-026C-4BE2-9F77-7B1E70FDC208}" destId="{184E05B7-77F3-47F7-A44B-679E35620912}" srcOrd="0" destOrd="0" presId="urn:microsoft.com/office/officeart/2016/7/layout/RepeatingBendingProcessNew"/>
    <dgm:cxn modelId="{F2F7CF6A-6ECE-4F51-A6F3-81FF7BA8BA8B}" type="presOf" srcId="{E9CF8E20-1BAE-435D-81D7-7AFBB209D204}" destId="{A18628F9-12F5-4254-B13F-5C7F625E2A27}" srcOrd="0" destOrd="0" presId="urn:microsoft.com/office/officeart/2016/7/layout/RepeatingBendingProcessNew"/>
    <dgm:cxn modelId="{3FACEE73-AEA1-44CD-8867-1CD3626B738F}" type="presOf" srcId="{FB70D08A-F7B4-4C0D-AC4D-BCF6402A033C}" destId="{AC2454ED-412F-4783-BB0C-CDDFEC2D2A36}" srcOrd="1" destOrd="0" presId="urn:microsoft.com/office/officeart/2016/7/layout/RepeatingBendingProcessNew"/>
    <dgm:cxn modelId="{237BA47C-42CD-492B-8E52-23EA8CE57B54}" type="presOf" srcId="{41C4B0C0-74EF-43D7-AFB2-A3D58C910EBA}" destId="{95E1E2E2-DF60-4D66-BAEC-EBC775174BA1}" srcOrd="1" destOrd="0" presId="urn:microsoft.com/office/officeart/2016/7/layout/RepeatingBendingProcessNew"/>
    <dgm:cxn modelId="{75CDBC9C-F8E9-4035-97B7-AB1E1A025462}" srcId="{7A185858-026C-4BE2-9F77-7B1E70FDC208}" destId="{B07E7531-642F-4658-886B-26C110C635A6}" srcOrd="0" destOrd="0" parTransId="{FDB1B18B-4CAF-4391-8666-AEB40C810A8E}" sibTransId="{A00B6905-C3A9-4276-A22B-4F73F9942090}"/>
    <dgm:cxn modelId="{32FA6CB4-4A7D-4CA6-A506-58A66BDDE4DD}" type="presOf" srcId="{A00B6905-C3A9-4276-A22B-4F73F9942090}" destId="{9D7AE764-2CAA-4FCF-92E0-2B7DE0F53096}" srcOrd="0" destOrd="0" presId="urn:microsoft.com/office/officeart/2016/7/layout/RepeatingBendingProcessNew"/>
    <dgm:cxn modelId="{6B57E2BE-7178-44D9-A575-A79C964D36F4}" type="presOf" srcId="{92BBF4F3-EB00-4424-B5FC-16DBFC4CEB7E}" destId="{745E8D1B-5937-4074-BCE8-110A1EFE17A9}" srcOrd="0" destOrd="0" presId="urn:microsoft.com/office/officeart/2016/7/layout/RepeatingBendingProcessNew"/>
    <dgm:cxn modelId="{B31410D4-1D09-4B3C-BFA6-907D05BD18DD}" srcId="{7A185858-026C-4BE2-9F77-7B1E70FDC208}" destId="{FDA25E50-F435-4955-9FFB-6B040A546394}" srcOrd="6" destOrd="0" parTransId="{EF9169D4-5ABB-4B94-989F-00B8A0B7B426}" sibTransId="{022626CD-B50F-4F7E-A749-88B9B21F6A98}"/>
    <dgm:cxn modelId="{A57434DA-A095-45DF-BE5F-1E7EE9B75413}" type="presOf" srcId="{41C4B0C0-74EF-43D7-AFB2-A3D58C910EBA}" destId="{4DA2D080-508F-4AAA-BCA1-C25FBF9DCCA7}" srcOrd="0" destOrd="0" presId="urn:microsoft.com/office/officeart/2016/7/layout/RepeatingBendingProcessNew"/>
    <dgm:cxn modelId="{4C9C7DFC-EA67-4A10-8970-3F84F1EBF11F}" srcId="{7A185858-026C-4BE2-9F77-7B1E70FDC208}" destId="{69217336-9CDB-48F5-A412-78F6278C7AFF}" srcOrd="2" destOrd="0" parTransId="{4B408802-4263-466D-BDD0-AF4439258E5E}" sibTransId="{E9CF8E20-1BAE-435D-81D7-7AFBB209D204}"/>
    <dgm:cxn modelId="{B8F08C1A-45E9-40C5-BA82-A3B337CFBF33}" type="presParOf" srcId="{184E05B7-77F3-47F7-A44B-679E35620912}" destId="{88B7A190-D6D1-4001-B4ED-C91844B2F68E}" srcOrd="0" destOrd="0" presId="urn:microsoft.com/office/officeart/2016/7/layout/RepeatingBendingProcessNew"/>
    <dgm:cxn modelId="{C167A6B1-352C-4444-8780-0DB56DCC96CF}" type="presParOf" srcId="{184E05B7-77F3-47F7-A44B-679E35620912}" destId="{9D7AE764-2CAA-4FCF-92E0-2B7DE0F53096}" srcOrd="1" destOrd="0" presId="urn:microsoft.com/office/officeart/2016/7/layout/RepeatingBendingProcessNew"/>
    <dgm:cxn modelId="{42C9ABB7-5D30-4443-9484-DB895165522E}" type="presParOf" srcId="{9D7AE764-2CAA-4FCF-92E0-2B7DE0F53096}" destId="{E8DC6C97-5F13-4930-8A5D-69BA9B30C76E}" srcOrd="0" destOrd="0" presId="urn:microsoft.com/office/officeart/2016/7/layout/RepeatingBendingProcessNew"/>
    <dgm:cxn modelId="{4CA1E0EA-D3B5-4F4F-94FD-B320EC729C56}" type="presParOf" srcId="{184E05B7-77F3-47F7-A44B-679E35620912}" destId="{2E8E82C9-4F16-49F5-9EB7-BC8DA42D5AA7}" srcOrd="2" destOrd="0" presId="urn:microsoft.com/office/officeart/2016/7/layout/RepeatingBendingProcessNew"/>
    <dgm:cxn modelId="{65E9D580-1454-48AE-9665-2EFD80C3AB27}" type="presParOf" srcId="{184E05B7-77F3-47F7-A44B-679E35620912}" destId="{C5C253D2-9208-430A-8248-37C863817566}" srcOrd="3" destOrd="0" presId="urn:microsoft.com/office/officeart/2016/7/layout/RepeatingBendingProcessNew"/>
    <dgm:cxn modelId="{623A15EA-050C-4282-9E18-2AF4156E5B3C}" type="presParOf" srcId="{C5C253D2-9208-430A-8248-37C863817566}" destId="{8629C8B8-CBF9-40F1-A7C3-4333515D15EC}" srcOrd="0" destOrd="0" presId="urn:microsoft.com/office/officeart/2016/7/layout/RepeatingBendingProcessNew"/>
    <dgm:cxn modelId="{36F77489-C6B7-4494-9DF7-6878EE7F1A38}" type="presParOf" srcId="{184E05B7-77F3-47F7-A44B-679E35620912}" destId="{9D0DAE8C-A16D-4F08-A152-977605E60176}" srcOrd="4" destOrd="0" presId="urn:microsoft.com/office/officeart/2016/7/layout/RepeatingBendingProcessNew"/>
    <dgm:cxn modelId="{E5B92CDE-3F5B-4175-9FCB-A99543519B68}" type="presParOf" srcId="{184E05B7-77F3-47F7-A44B-679E35620912}" destId="{A18628F9-12F5-4254-B13F-5C7F625E2A27}" srcOrd="5" destOrd="0" presId="urn:microsoft.com/office/officeart/2016/7/layout/RepeatingBendingProcessNew"/>
    <dgm:cxn modelId="{96F5095D-6CE4-4F47-95AE-0089CDF9B3D1}" type="presParOf" srcId="{A18628F9-12F5-4254-B13F-5C7F625E2A27}" destId="{1ED6BBCF-DBF6-4D10-95E4-5069893F62BB}" srcOrd="0" destOrd="0" presId="urn:microsoft.com/office/officeart/2016/7/layout/RepeatingBendingProcessNew"/>
    <dgm:cxn modelId="{0BD88CF6-2549-4871-84B3-F2D2CF87D99A}" type="presParOf" srcId="{184E05B7-77F3-47F7-A44B-679E35620912}" destId="{FB336388-0366-4DD6-A372-E58272FA36F6}" srcOrd="6" destOrd="0" presId="urn:microsoft.com/office/officeart/2016/7/layout/RepeatingBendingProcessNew"/>
    <dgm:cxn modelId="{87461DAD-99F3-45B1-A6C6-3E9F41AC6529}" type="presParOf" srcId="{184E05B7-77F3-47F7-A44B-679E35620912}" destId="{4DA2D080-508F-4AAA-BCA1-C25FBF9DCCA7}" srcOrd="7" destOrd="0" presId="urn:microsoft.com/office/officeart/2016/7/layout/RepeatingBendingProcessNew"/>
    <dgm:cxn modelId="{60E4C8A7-4D99-4A16-8A79-9E3934B799E7}" type="presParOf" srcId="{4DA2D080-508F-4AAA-BCA1-C25FBF9DCCA7}" destId="{95E1E2E2-DF60-4D66-BAEC-EBC775174BA1}" srcOrd="0" destOrd="0" presId="urn:microsoft.com/office/officeart/2016/7/layout/RepeatingBendingProcessNew"/>
    <dgm:cxn modelId="{BA120BE7-ED1B-4399-A38D-36448F8D6BDB}" type="presParOf" srcId="{184E05B7-77F3-47F7-A44B-679E35620912}" destId="{745E8D1B-5937-4074-BCE8-110A1EFE17A9}" srcOrd="8" destOrd="0" presId="urn:microsoft.com/office/officeart/2016/7/layout/RepeatingBendingProcessNew"/>
    <dgm:cxn modelId="{6FF4666B-83D1-434B-8DA8-619E9C156817}" type="presParOf" srcId="{184E05B7-77F3-47F7-A44B-679E35620912}" destId="{FAEFD0AD-D7C4-4E66-963E-642757DE0FCB}" srcOrd="9" destOrd="0" presId="urn:microsoft.com/office/officeart/2016/7/layout/RepeatingBendingProcessNew"/>
    <dgm:cxn modelId="{27B3789D-5D8E-43B8-BB16-0F28E9FAEB42}" type="presParOf" srcId="{FAEFD0AD-D7C4-4E66-963E-642757DE0FCB}" destId="{AC2454ED-412F-4783-BB0C-CDDFEC2D2A36}" srcOrd="0" destOrd="0" presId="urn:microsoft.com/office/officeart/2016/7/layout/RepeatingBendingProcessNew"/>
    <dgm:cxn modelId="{2AD0B78D-1425-4804-8D42-3F632919C5EE}" type="presParOf" srcId="{184E05B7-77F3-47F7-A44B-679E35620912}" destId="{94691991-6A81-4924-9BE1-859404BA17D7}" srcOrd="10" destOrd="0" presId="urn:microsoft.com/office/officeart/2016/7/layout/RepeatingBendingProcessNew"/>
    <dgm:cxn modelId="{AA8DD0D1-3006-4483-A56B-8E557D83CC3B}" type="presParOf" srcId="{184E05B7-77F3-47F7-A44B-679E35620912}" destId="{D72A2DEA-EAC2-4719-BD73-3C4733BFD97E}" srcOrd="11" destOrd="0" presId="urn:microsoft.com/office/officeart/2016/7/layout/RepeatingBendingProcessNew"/>
    <dgm:cxn modelId="{CA56B002-52A9-477E-8923-F9852A9D4A38}" type="presParOf" srcId="{D72A2DEA-EAC2-4719-BD73-3C4733BFD97E}" destId="{3CBEB3AA-93CB-4E5E-B330-FEC78FA84048}" srcOrd="0" destOrd="0" presId="urn:microsoft.com/office/officeart/2016/7/layout/RepeatingBendingProcessNew"/>
    <dgm:cxn modelId="{CCDD1A67-46C8-48C6-AD68-0D62F19A49B7}" type="presParOf" srcId="{184E05B7-77F3-47F7-A44B-679E35620912}" destId="{8A25E1F1-5612-4923-A565-18CAAEFF741B}" srcOrd="12"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7AE764-2CAA-4FCF-92E0-2B7DE0F53096}">
      <dsp:nvSpPr>
        <dsp:cNvPr id="0" name=""/>
        <dsp:cNvSpPr/>
      </dsp:nvSpPr>
      <dsp:spPr>
        <a:xfrm>
          <a:off x="2533152" y="957326"/>
          <a:ext cx="450137" cy="91440"/>
        </a:xfrm>
        <a:custGeom>
          <a:avLst/>
          <a:gdLst/>
          <a:ahLst/>
          <a:cxnLst/>
          <a:rect l="0" t="0" r="0" b="0"/>
          <a:pathLst>
            <a:path>
              <a:moveTo>
                <a:pt x="0" y="45720"/>
              </a:moveTo>
              <a:lnTo>
                <a:pt x="450137"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46202" y="1000298"/>
        <a:ext cx="24036" cy="5495"/>
      </dsp:txXfrm>
    </dsp:sp>
    <dsp:sp modelId="{88B7A190-D6D1-4001-B4ED-C91844B2F68E}">
      <dsp:nvSpPr>
        <dsp:cNvPr id="0" name=""/>
        <dsp:cNvSpPr/>
      </dsp:nvSpPr>
      <dsp:spPr>
        <a:xfrm>
          <a:off x="147975" y="286953"/>
          <a:ext cx="2386977" cy="1432186"/>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6964" tIns="122774" rIns="116964" bIns="122774"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n-lt"/>
            </a:rPr>
            <a:t>1.  The first ingredient (or second after water) in the food is whole grain</a:t>
          </a:r>
          <a:endParaRPr lang="en-US" sz="1400" kern="1200" dirty="0"/>
        </a:p>
      </dsp:txBody>
      <dsp:txXfrm>
        <a:off x="147975" y="286953"/>
        <a:ext cx="2386977" cy="1432186"/>
      </dsp:txXfrm>
    </dsp:sp>
    <dsp:sp modelId="{C5C253D2-9208-430A-8248-37C863817566}">
      <dsp:nvSpPr>
        <dsp:cNvPr id="0" name=""/>
        <dsp:cNvSpPr/>
      </dsp:nvSpPr>
      <dsp:spPr>
        <a:xfrm>
          <a:off x="3879717" y="957326"/>
          <a:ext cx="450137" cy="91440"/>
        </a:xfrm>
        <a:custGeom>
          <a:avLst/>
          <a:gdLst/>
          <a:ahLst/>
          <a:cxnLst/>
          <a:rect l="0" t="0" r="0" b="0"/>
          <a:pathLst>
            <a:path>
              <a:moveTo>
                <a:pt x="0" y="45720"/>
              </a:moveTo>
              <a:lnTo>
                <a:pt x="450137"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92768" y="1000298"/>
        <a:ext cx="24036" cy="5495"/>
      </dsp:txXfrm>
    </dsp:sp>
    <dsp:sp modelId="{2E8E82C9-4F16-49F5-9EB7-BC8DA42D5AA7}">
      <dsp:nvSpPr>
        <dsp:cNvPr id="0" name=""/>
        <dsp:cNvSpPr/>
      </dsp:nvSpPr>
      <dsp:spPr>
        <a:xfrm>
          <a:off x="3015689" y="286953"/>
          <a:ext cx="865828" cy="1432186"/>
        </a:xfrm>
        <a:prstGeom prst="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6964" tIns="122774" rIns="116964" bIns="122774" numCol="1" spcCol="1270" anchor="ctr" anchorCtr="0">
          <a:noAutofit/>
        </a:bodyPr>
        <a:lstStyle/>
        <a:p>
          <a:pPr marL="0" lvl="0" indent="0" algn="ctr" defTabSz="711200">
            <a:lnSpc>
              <a:spcPct val="100000"/>
            </a:lnSpc>
            <a:spcBef>
              <a:spcPct val="0"/>
            </a:spcBef>
            <a:spcAft>
              <a:spcPct val="35000"/>
            </a:spcAft>
            <a:buNone/>
          </a:pPr>
          <a:r>
            <a:rPr lang="en-US" sz="1600" kern="1200" dirty="0"/>
            <a:t>AND</a:t>
          </a:r>
        </a:p>
      </dsp:txBody>
      <dsp:txXfrm>
        <a:off x="3015689" y="286953"/>
        <a:ext cx="865828" cy="1432186"/>
      </dsp:txXfrm>
    </dsp:sp>
    <dsp:sp modelId="{A18628F9-12F5-4254-B13F-5C7F625E2A27}">
      <dsp:nvSpPr>
        <dsp:cNvPr id="0" name=""/>
        <dsp:cNvSpPr/>
      </dsp:nvSpPr>
      <dsp:spPr>
        <a:xfrm>
          <a:off x="6747432" y="957326"/>
          <a:ext cx="450137" cy="91440"/>
        </a:xfrm>
        <a:custGeom>
          <a:avLst/>
          <a:gdLst/>
          <a:ahLst/>
          <a:cxnLst/>
          <a:rect l="0" t="0" r="0" b="0"/>
          <a:pathLst>
            <a:path>
              <a:moveTo>
                <a:pt x="0" y="45720"/>
              </a:moveTo>
              <a:lnTo>
                <a:pt x="450137"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960482" y="1000298"/>
        <a:ext cx="24036" cy="5495"/>
      </dsp:txXfrm>
    </dsp:sp>
    <dsp:sp modelId="{9D0DAE8C-A16D-4F08-A152-977605E60176}">
      <dsp:nvSpPr>
        <dsp:cNvPr id="0" name=""/>
        <dsp:cNvSpPr/>
      </dsp:nvSpPr>
      <dsp:spPr>
        <a:xfrm>
          <a:off x="4362255" y="286953"/>
          <a:ext cx="2386977" cy="1432186"/>
        </a:xfrm>
        <a:prstGeom prst="rect">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6964" tIns="122774" rIns="116964" bIns="122774"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n-lt"/>
            </a:rPr>
            <a:t>2.  The second grain ingredient (if any) is a whole grain, enriched, bran, or germ. </a:t>
          </a:r>
          <a:endParaRPr lang="en-US" sz="1400" kern="1200" dirty="0"/>
        </a:p>
      </dsp:txBody>
      <dsp:txXfrm>
        <a:off x="4362255" y="286953"/>
        <a:ext cx="2386977" cy="1432186"/>
      </dsp:txXfrm>
    </dsp:sp>
    <dsp:sp modelId="{4DA2D080-508F-4AAA-BCA1-C25FBF9DCCA7}">
      <dsp:nvSpPr>
        <dsp:cNvPr id="0" name=""/>
        <dsp:cNvSpPr/>
      </dsp:nvSpPr>
      <dsp:spPr>
        <a:xfrm>
          <a:off x="8103665" y="957326"/>
          <a:ext cx="450137" cy="91440"/>
        </a:xfrm>
        <a:custGeom>
          <a:avLst/>
          <a:gdLst/>
          <a:ahLst/>
          <a:cxnLst/>
          <a:rect l="0" t="0" r="0" b="0"/>
          <a:pathLst>
            <a:path>
              <a:moveTo>
                <a:pt x="0" y="45720"/>
              </a:moveTo>
              <a:lnTo>
                <a:pt x="450137"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316715" y="1000298"/>
        <a:ext cx="24036" cy="5495"/>
      </dsp:txXfrm>
    </dsp:sp>
    <dsp:sp modelId="{FB336388-0366-4DD6-A372-E58272FA36F6}">
      <dsp:nvSpPr>
        <dsp:cNvPr id="0" name=""/>
        <dsp:cNvSpPr/>
      </dsp:nvSpPr>
      <dsp:spPr>
        <a:xfrm>
          <a:off x="7229969" y="286953"/>
          <a:ext cx="875495" cy="1432186"/>
        </a:xfrm>
        <a:prstGeom prst="rect">
          <a:avLst/>
        </a:prstGeom>
        <a:blipFill>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6964" tIns="122774" rIns="116964" bIns="122774" numCol="1" spcCol="1270" anchor="ctr" anchorCtr="0">
          <a:noAutofit/>
        </a:bodyPr>
        <a:lstStyle/>
        <a:p>
          <a:pPr marL="0" lvl="0" indent="0" algn="ctr" defTabSz="711200">
            <a:lnSpc>
              <a:spcPct val="100000"/>
            </a:lnSpc>
            <a:spcBef>
              <a:spcPct val="0"/>
            </a:spcBef>
            <a:spcAft>
              <a:spcPct val="35000"/>
            </a:spcAft>
            <a:buNone/>
          </a:pPr>
          <a:r>
            <a:rPr lang="en-US" sz="1600" kern="1200" dirty="0"/>
            <a:t>AND</a:t>
          </a:r>
        </a:p>
      </dsp:txBody>
      <dsp:txXfrm>
        <a:off x="7229969" y="286953"/>
        <a:ext cx="875495" cy="1432186"/>
      </dsp:txXfrm>
    </dsp:sp>
    <dsp:sp modelId="{FAEFD0AD-D7C4-4E66-963E-642757DE0FCB}">
      <dsp:nvSpPr>
        <dsp:cNvPr id="0" name=""/>
        <dsp:cNvSpPr/>
      </dsp:nvSpPr>
      <dsp:spPr>
        <a:xfrm>
          <a:off x="5569743" y="1717339"/>
          <a:ext cx="4209947" cy="330645"/>
        </a:xfrm>
        <a:custGeom>
          <a:avLst/>
          <a:gdLst/>
          <a:ahLst/>
          <a:cxnLst/>
          <a:rect l="0" t="0" r="0" b="0"/>
          <a:pathLst>
            <a:path>
              <a:moveTo>
                <a:pt x="4209947" y="0"/>
              </a:moveTo>
              <a:lnTo>
                <a:pt x="4209947" y="182422"/>
              </a:lnTo>
              <a:lnTo>
                <a:pt x="0" y="182422"/>
              </a:lnTo>
              <a:lnTo>
                <a:pt x="0" y="330645"/>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569081" y="1879914"/>
        <a:ext cx="211270" cy="5495"/>
      </dsp:txXfrm>
    </dsp:sp>
    <dsp:sp modelId="{745E8D1B-5937-4074-BCE8-110A1EFE17A9}">
      <dsp:nvSpPr>
        <dsp:cNvPr id="0" name=""/>
        <dsp:cNvSpPr/>
      </dsp:nvSpPr>
      <dsp:spPr>
        <a:xfrm>
          <a:off x="8586202" y="286953"/>
          <a:ext cx="2386977" cy="1432186"/>
        </a:xfrm>
        <a:prstGeom prst="rect">
          <a:avLst/>
        </a:prstGeom>
        <a:blipFill>
          <a:blip xmlns:r="http://schemas.openxmlformats.org/officeDocument/2006/relationships" r:embed="rId1">
            <a:duotone>
              <a:schemeClr val="accent6">
                <a:hueOff val="0"/>
                <a:satOff val="0"/>
                <a:lumOff val="0"/>
                <a:alphaOff val="0"/>
                <a:shade val="74000"/>
                <a:satMod val="130000"/>
                <a:lumMod val="90000"/>
              </a:schemeClr>
              <a:schemeClr val="accent6">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6964" tIns="122774" rIns="116964" bIns="122774" numCol="1" spcCol="1270" anchor="ctr" anchorCtr="0">
          <a:noAutofit/>
        </a:bodyPr>
        <a:lstStyle/>
        <a:p>
          <a:pPr marL="0" lvl="0" indent="0" algn="ctr" defTabSz="622300">
            <a:lnSpc>
              <a:spcPct val="100000"/>
            </a:lnSpc>
            <a:spcBef>
              <a:spcPct val="0"/>
            </a:spcBef>
            <a:spcAft>
              <a:spcPct val="35000"/>
            </a:spcAft>
            <a:buNone/>
          </a:pPr>
          <a:r>
            <a:rPr lang="en-US" sz="1400" kern="1200" dirty="0">
              <a:latin typeface="+mn-lt"/>
            </a:rPr>
            <a:t>3.  The third grain ingredient (if any) is also a whole grain, enriched, bran, or germ. </a:t>
          </a:r>
          <a:endParaRPr lang="en-US" sz="1400" kern="1200" dirty="0"/>
        </a:p>
      </dsp:txBody>
      <dsp:txXfrm>
        <a:off x="8586202" y="286953"/>
        <a:ext cx="2386977" cy="1432186"/>
      </dsp:txXfrm>
    </dsp:sp>
    <dsp:sp modelId="{D72A2DEA-EAC2-4719-BD73-3C4733BFD97E}">
      <dsp:nvSpPr>
        <dsp:cNvPr id="0" name=""/>
        <dsp:cNvSpPr/>
      </dsp:nvSpPr>
      <dsp:spPr>
        <a:xfrm>
          <a:off x="5502683" y="2723469"/>
          <a:ext cx="91440" cy="328740"/>
        </a:xfrm>
        <a:custGeom>
          <a:avLst/>
          <a:gdLst/>
          <a:ahLst/>
          <a:cxnLst/>
          <a:rect l="0" t="0" r="0" b="0"/>
          <a:pathLst>
            <a:path>
              <a:moveTo>
                <a:pt x="67059" y="0"/>
              </a:moveTo>
              <a:lnTo>
                <a:pt x="67059" y="181470"/>
              </a:lnTo>
              <a:lnTo>
                <a:pt x="45720" y="181470"/>
              </a:lnTo>
              <a:lnTo>
                <a:pt x="45720" y="32874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39404" y="2885092"/>
        <a:ext cx="17998" cy="5495"/>
      </dsp:txXfrm>
    </dsp:sp>
    <dsp:sp modelId="{94691991-6A81-4924-9BE1-859404BA17D7}">
      <dsp:nvSpPr>
        <dsp:cNvPr id="0" name=""/>
        <dsp:cNvSpPr/>
      </dsp:nvSpPr>
      <dsp:spPr>
        <a:xfrm>
          <a:off x="331223" y="2080384"/>
          <a:ext cx="10477040" cy="644884"/>
        </a:xfrm>
        <a:prstGeom prst="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6964" tIns="122774" rIns="116964" bIns="122774" numCol="1" spcCol="1270" anchor="ctr" anchorCtr="0">
          <a:noAutofit/>
        </a:bodyPr>
        <a:lstStyle/>
        <a:p>
          <a:pPr marL="0" lvl="0" indent="0" algn="ctr" defTabSz="755650">
            <a:lnSpc>
              <a:spcPct val="100000"/>
            </a:lnSpc>
            <a:spcBef>
              <a:spcPct val="0"/>
            </a:spcBef>
            <a:spcAft>
              <a:spcPct val="35000"/>
            </a:spcAft>
            <a:buNone/>
          </a:pPr>
          <a:r>
            <a:rPr lang="en-US" sz="1700" kern="1200" dirty="0"/>
            <a:t>Ignore derivatives and less than 2% grains</a:t>
          </a:r>
        </a:p>
      </dsp:txBody>
      <dsp:txXfrm>
        <a:off x="331223" y="2080384"/>
        <a:ext cx="10477040" cy="644884"/>
      </dsp:txXfrm>
    </dsp:sp>
    <dsp:sp modelId="{8A25E1F1-5612-4923-A565-18CAAEFF741B}">
      <dsp:nvSpPr>
        <dsp:cNvPr id="0" name=""/>
        <dsp:cNvSpPr/>
      </dsp:nvSpPr>
      <dsp:spPr>
        <a:xfrm>
          <a:off x="798474" y="3084610"/>
          <a:ext cx="9499859" cy="1058328"/>
        </a:xfrm>
        <a:prstGeom prst="rect">
          <a:avLst/>
        </a:prstGeom>
        <a:blipFill>
          <a:blip xmlns:r="http://schemas.openxmlformats.org/officeDocument/2006/relationships" r:embed="rId1">
            <a:duotone>
              <a:schemeClr val="accent3">
                <a:hueOff val="0"/>
                <a:satOff val="0"/>
                <a:lumOff val="0"/>
                <a:alphaOff val="0"/>
                <a:shade val="74000"/>
                <a:satMod val="130000"/>
                <a:lumMod val="90000"/>
              </a:schemeClr>
              <a:schemeClr val="accent3">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6964" tIns="122774" rIns="116964" bIns="122774" numCol="1" spcCol="1270" anchor="ctr" anchorCtr="0">
          <a:noAutofit/>
        </a:bodyPr>
        <a:lstStyle/>
        <a:p>
          <a:pPr marL="0" lvl="0" indent="0" algn="ctr" defTabSz="755650">
            <a:lnSpc>
              <a:spcPct val="100000"/>
            </a:lnSpc>
            <a:spcBef>
              <a:spcPct val="0"/>
            </a:spcBef>
            <a:spcAft>
              <a:spcPct val="35000"/>
            </a:spcAft>
            <a:buNone/>
          </a:pPr>
          <a:r>
            <a:rPr lang="en-US" sz="1700" kern="1200" dirty="0"/>
            <a:t>What to Watch Out For: The term “made with whole grain” “multi-grain” stamped on the package cannot be used to identify a whole grain-rich food.  You must look at the ingredients on the label.</a:t>
          </a:r>
          <a:endParaRPr lang="en-US" sz="1700" i="0" kern="1200" dirty="0"/>
        </a:p>
      </dsp:txBody>
      <dsp:txXfrm>
        <a:off x="798474" y="3084610"/>
        <a:ext cx="9499859" cy="105832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4DF49-BC74-469E-B094-0B6296E782D1}" type="datetimeFigureOut">
              <a:rPr lang="en-US" smtClean="0"/>
              <a:t>6/8/2022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6FE10-F22E-434E-9FFC-9DBE45360419}" type="slidenum">
              <a:rPr lang="en-US" smtClean="0"/>
              <a:t>‹#›</a:t>
            </a:fld>
            <a:endParaRPr lang="en-US"/>
          </a:p>
        </p:txBody>
      </p:sp>
    </p:spTree>
    <p:extLst>
      <p:ext uri="{BB962C8B-B14F-4D97-AF65-F5344CB8AC3E}">
        <p14:creationId xmlns:p14="http://schemas.microsoft.com/office/powerpoint/2010/main" val="3658150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Creditible</a:t>
            </a:r>
            <a:r>
              <a:rPr lang="en-US" dirty="0"/>
              <a:t> Food means it meets requirement of the CACFP program according to the USDA standards</a:t>
            </a:r>
          </a:p>
        </p:txBody>
      </p:sp>
      <p:sp>
        <p:nvSpPr>
          <p:cNvPr id="4" name="Slide Number Placeholder 3"/>
          <p:cNvSpPr>
            <a:spLocks noGrp="1"/>
          </p:cNvSpPr>
          <p:nvPr>
            <p:ph type="sldNum" sz="quarter" idx="5"/>
          </p:nvPr>
        </p:nvSpPr>
        <p:spPr/>
        <p:txBody>
          <a:bodyPr/>
          <a:lstStyle/>
          <a:p>
            <a:fld id="{0A46FE10-F22E-434E-9FFC-9DBE45360419}" type="slidenum">
              <a:rPr lang="en-US" smtClean="0"/>
              <a:t>3</a:t>
            </a:fld>
            <a:endParaRPr lang="en-US"/>
          </a:p>
        </p:txBody>
      </p:sp>
    </p:spTree>
    <p:extLst>
      <p:ext uri="{BB962C8B-B14F-4D97-AF65-F5344CB8AC3E}">
        <p14:creationId xmlns:p14="http://schemas.microsoft.com/office/powerpoint/2010/main" val="42342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meet the Rule of Three criteria: The first ingredient (or the second ingredient after water) must be whole grain, and the next 2 grain ingredients (if any) must be whole grains, enriched grains, bran, or germ. Grain derivatives (byproducts of grains) do not count as grain ingredients and can be ignored when evaluating with the Rule of Three criteria. For more information on grain derivatives, see page 78. • Any non-creditable grain ingredients that are labeled as “less than 2 percent” in the ingredients list are considered insignificant and may be ignored. See page 85 for list of non-creditable grains or flours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85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0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709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 fortified infant formula or breastmilk – birth -11 months (Breastmilk may be served at any age in the CACFP program)</a:t>
            </a:r>
          </a:p>
          <a:p>
            <a:r>
              <a:rPr lang="en-US" dirty="0"/>
              <a:t>Whole milk – ages 1-2</a:t>
            </a:r>
          </a:p>
          <a:p>
            <a:r>
              <a:rPr lang="en-US" dirty="0"/>
              <a:t>1% low-fat milk or fat free (skim) milk - 2-18 and Adults</a:t>
            </a:r>
          </a:p>
          <a:p>
            <a:endParaRPr lang="en-US" dirty="0"/>
          </a:p>
          <a:p>
            <a:r>
              <a:rPr lang="en-US" dirty="0"/>
              <a:t>Lactose free and soy milk are nutritionally equivalent to cows milk. No medical statement is needed for substitution of these items. Flavored milk can only be served to children age 6 and older. </a:t>
            </a:r>
          </a:p>
          <a:p>
            <a:endParaRPr lang="en-US" dirty="0"/>
          </a:p>
          <a:p>
            <a:r>
              <a:rPr lang="en-US" dirty="0"/>
              <a:t>Yogurt may be served in place of milk once per day for adults only.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291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623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DCCF58-3807-4553-999D-69FBD1469E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61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A02A9E2-01C3-46A7-9A4A-F65853EC8370}"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12356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2A9E2-01C3-46A7-9A4A-F65853EC8370}"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2830390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2A9E2-01C3-46A7-9A4A-F65853EC8370}"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686948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8A87A34-81AB-432B-8DAE-1953F412C126}" type="datetimeFigureOut">
              <a:rPr lang="en-US" smtClean="0"/>
              <a:pPr/>
              <a:t>6/8/2022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473110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6192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928805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9060170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6/8/2022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6107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6727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140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13998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02A9E2-01C3-46A7-9A4A-F65853EC8370}"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189836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9220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59891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8981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320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5905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4715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6763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5640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411163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808CB-B1D2-4373-B6CA-B1DA337F1C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854EDB-428A-4AFC-9EEE-CD8DEECE4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913C45-9E62-43DC-962F-6E8BEC631B3D}"/>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5" name="Footer Placeholder 4">
            <a:extLst>
              <a:ext uri="{FF2B5EF4-FFF2-40B4-BE49-F238E27FC236}">
                <a16:creationId xmlns:a16="http://schemas.microsoft.com/office/drawing/2014/main" id="{7641FEEF-0533-484B-93FC-929218AC4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6A76D-7F1A-49BD-A942-C136EBF86C8D}"/>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601206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02A9E2-01C3-46A7-9A4A-F65853EC8370}"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743851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3AC2-CAB6-4A9A-9ED4-B834AFC8D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03FE1B-858C-4B0F-BB41-09E6513DDD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40465-1CC3-4C2C-896C-C5A6B1DDAB75}"/>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5" name="Footer Placeholder 4">
            <a:extLst>
              <a:ext uri="{FF2B5EF4-FFF2-40B4-BE49-F238E27FC236}">
                <a16:creationId xmlns:a16="http://schemas.microsoft.com/office/drawing/2014/main" id="{B5B6C72D-7729-4E60-AC72-49784D4A6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37E13-401C-426E-A620-9BEC9D065B36}"/>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432301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04A4-352A-482F-96FC-1288713FAF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8D6597-2F1F-438D-A0B1-3E114540F8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83BA10-70ED-4545-B9D5-51A5549D0943}"/>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5" name="Footer Placeholder 4">
            <a:extLst>
              <a:ext uri="{FF2B5EF4-FFF2-40B4-BE49-F238E27FC236}">
                <a16:creationId xmlns:a16="http://schemas.microsoft.com/office/drawing/2014/main" id="{51B3D250-8E3D-4FB7-B49A-08467B1AF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1CD27-85B6-45AF-BC22-E6B2395CD4EA}"/>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2246323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55D8-23CA-490E-9950-991F96C38B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4FFA7B-D886-41C4-9E7A-528CA1080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49FBC-D18B-43CC-9921-84BF62CBC7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D5D4F8-B217-4CDD-9776-35F8DA6F11A4}"/>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6" name="Footer Placeholder 5">
            <a:extLst>
              <a:ext uri="{FF2B5EF4-FFF2-40B4-BE49-F238E27FC236}">
                <a16:creationId xmlns:a16="http://schemas.microsoft.com/office/drawing/2014/main" id="{D37F8E0A-BCB0-4444-90A6-19B98B820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65A15C-5714-4975-843E-D7C3EC0A3B9D}"/>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204222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A729-8940-4A1A-BA8D-E5599ACBC2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DE61F0-708A-4F5D-A9CB-685BC2AE2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3E3839-6338-494D-A489-F642E5AC5D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A36FF-F943-4F45-9B6C-B4405CF60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1B066E-64CC-4AC2-9463-729074B892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98AFD8-31D8-4AEE-8767-C6C09AB58AC1}"/>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8" name="Footer Placeholder 7">
            <a:extLst>
              <a:ext uri="{FF2B5EF4-FFF2-40B4-BE49-F238E27FC236}">
                <a16:creationId xmlns:a16="http://schemas.microsoft.com/office/drawing/2014/main" id="{3C0095BA-242F-4004-8208-1127614311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02DCFA-DA34-4E8A-9780-4BB4D80BA5FE}"/>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787009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D7C4-44E5-477E-ABBB-68320127E4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45E882-6C1F-48A5-9FA9-F7F1BA4C88F3}"/>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4" name="Footer Placeholder 3">
            <a:extLst>
              <a:ext uri="{FF2B5EF4-FFF2-40B4-BE49-F238E27FC236}">
                <a16:creationId xmlns:a16="http://schemas.microsoft.com/office/drawing/2014/main" id="{8A66DCF8-2F2A-4A2A-811B-DB7739A659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4EC588-A224-4CA2-B89A-25B3F9D702C9}"/>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66719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5EEA1-95D8-46D3-B961-D0209919ECE6}"/>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3" name="Footer Placeholder 2">
            <a:extLst>
              <a:ext uri="{FF2B5EF4-FFF2-40B4-BE49-F238E27FC236}">
                <a16:creationId xmlns:a16="http://schemas.microsoft.com/office/drawing/2014/main" id="{E9AEDC7D-1C74-4938-8055-E3E837CCC0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A037B8-CD10-4028-BC60-C6E9FBF70DE3}"/>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1454355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2525-376A-40AF-95F6-E207417CF5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089ADD-D417-485E-B3C3-7FE20AB0D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46DFC6-C7F8-4C9B-BE1F-0F9917B4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084A64-95DD-45D2-B8FB-657FA7D5F29F}"/>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6" name="Footer Placeholder 5">
            <a:extLst>
              <a:ext uri="{FF2B5EF4-FFF2-40B4-BE49-F238E27FC236}">
                <a16:creationId xmlns:a16="http://schemas.microsoft.com/office/drawing/2014/main" id="{2CF13D25-29FF-4F90-A765-6A041A99F1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57EC8-F7E3-4D89-9028-48B2480ADDD4}"/>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3027873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12DF-2492-4C6C-8263-259AE339F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17CFC-4E0F-4F77-A282-8AF00904CB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CEA3A-6612-4C1B-B1E9-ADD87BDCA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6CD00-1C59-4D8D-A1ED-91D4F32DE87F}"/>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6" name="Footer Placeholder 5">
            <a:extLst>
              <a:ext uri="{FF2B5EF4-FFF2-40B4-BE49-F238E27FC236}">
                <a16:creationId xmlns:a16="http://schemas.microsoft.com/office/drawing/2014/main" id="{8565E89C-6D20-470B-AEC5-FF3F86EF4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D134C-939F-48C1-955F-1D4D0C3C178B}"/>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794171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EE578-4693-4E87-8781-2FADEA349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763443-3BE2-4A33-B1EA-3A6F8F576B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65C7E-239C-4E75-AEDF-E74DABC3C8C1}"/>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5" name="Footer Placeholder 4">
            <a:extLst>
              <a:ext uri="{FF2B5EF4-FFF2-40B4-BE49-F238E27FC236}">
                <a16:creationId xmlns:a16="http://schemas.microsoft.com/office/drawing/2014/main" id="{3C6ED154-77D5-43C1-A8B4-CED4B49A6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D0657-0B4E-403D-B2CD-5644F82F7A4C}"/>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2687155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1F93CE-2766-40FF-BCB4-D4F891AFCD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FB1149-F9CE-4A93-81C2-3C0203F71F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4DA3-CE28-4E0C-8F65-66BBD2358039}"/>
              </a:ext>
            </a:extLst>
          </p:cNvPr>
          <p:cNvSpPr>
            <a:spLocks noGrp="1"/>
          </p:cNvSpPr>
          <p:nvPr>
            <p:ph type="dt" sz="half" idx="10"/>
          </p:nvPr>
        </p:nvSpPr>
        <p:spPr/>
        <p:txBody>
          <a:bodyPr/>
          <a:lstStyle/>
          <a:p>
            <a:fld id="{575D9DAF-D5DC-4DA4-8E28-4AA0078F7AEF}" type="datetimeFigureOut">
              <a:rPr lang="en-US" smtClean="0"/>
              <a:t>6/8/2022</a:t>
            </a:fld>
            <a:endParaRPr lang="en-US"/>
          </a:p>
        </p:txBody>
      </p:sp>
      <p:sp>
        <p:nvSpPr>
          <p:cNvPr id="5" name="Footer Placeholder 4">
            <a:extLst>
              <a:ext uri="{FF2B5EF4-FFF2-40B4-BE49-F238E27FC236}">
                <a16:creationId xmlns:a16="http://schemas.microsoft.com/office/drawing/2014/main" id="{A20074F3-4C54-4C0A-A864-9F07B3E81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6C342-50E8-402E-839D-40DE128A5A72}"/>
              </a:ext>
            </a:extLst>
          </p:cNvPr>
          <p:cNvSpPr>
            <a:spLocks noGrp="1"/>
          </p:cNvSpPr>
          <p:nvPr>
            <p:ph type="sldNum" sz="quarter" idx="12"/>
          </p:nvPr>
        </p:nvSpPr>
        <p:spPr/>
        <p:txBody>
          <a:bodyPr/>
          <a:lstStyle/>
          <a:p>
            <a:fld id="{C2AA9262-B858-4F6C-B193-3478601F3A07}" type="slidenum">
              <a:rPr lang="en-US" smtClean="0"/>
              <a:t>‹#›</a:t>
            </a:fld>
            <a:endParaRPr lang="en-US"/>
          </a:p>
        </p:txBody>
      </p:sp>
    </p:spTree>
    <p:extLst>
      <p:ext uri="{BB962C8B-B14F-4D97-AF65-F5344CB8AC3E}">
        <p14:creationId xmlns:p14="http://schemas.microsoft.com/office/powerpoint/2010/main" val="1179980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02A9E2-01C3-46A7-9A4A-F65853EC8370}"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1491981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02A9E2-01C3-46A7-9A4A-F65853EC8370}" type="datetimeFigureOut">
              <a:rPr lang="en-US" smtClean="0"/>
              <a:t>6/8/2022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2838989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02A9E2-01C3-46A7-9A4A-F65853EC8370}" type="datetimeFigureOut">
              <a:rPr lang="en-US" smtClean="0"/>
              <a:t>6/8/2022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718242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2A9E2-01C3-46A7-9A4A-F65853EC8370}" type="datetimeFigureOut">
              <a:rPr lang="en-US" smtClean="0"/>
              <a:t>6/8/2022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2432046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02A9E2-01C3-46A7-9A4A-F65853EC8370}"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56175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02A9E2-01C3-46A7-9A4A-F65853EC8370}"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8ED514-35AA-4ED6-9D40-50C3B09B3AEC}" type="slidenum">
              <a:rPr lang="en-US" smtClean="0"/>
              <a:t>‹#›</a:t>
            </a:fld>
            <a:endParaRPr lang="en-US"/>
          </a:p>
        </p:txBody>
      </p:sp>
    </p:spTree>
    <p:extLst>
      <p:ext uri="{BB962C8B-B14F-4D97-AF65-F5344CB8AC3E}">
        <p14:creationId xmlns:p14="http://schemas.microsoft.com/office/powerpoint/2010/main" val="321988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2A9E2-01C3-46A7-9A4A-F65853EC8370}" type="datetimeFigureOut">
              <a:rPr lang="en-US" smtClean="0"/>
              <a:t>6/8/2022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ED514-35AA-4ED6-9D40-50C3B09B3AEC}" type="slidenum">
              <a:rPr lang="en-US" smtClean="0"/>
              <a:t>‹#›</a:t>
            </a:fld>
            <a:endParaRPr lang="en-US"/>
          </a:p>
        </p:txBody>
      </p:sp>
    </p:spTree>
    <p:extLst>
      <p:ext uri="{BB962C8B-B14F-4D97-AF65-F5344CB8AC3E}">
        <p14:creationId xmlns:p14="http://schemas.microsoft.com/office/powerpoint/2010/main" val="2412682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6/8/2022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15813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B26E9-4300-46E7-804C-AF1DF1EF6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94243-8254-4590-81F7-25E66D351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39DDB-57EC-467D-9378-9CBF9FF40D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D9DAF-D5DC-4DA4-8E28-4AA0078F7AEF}" type="datetimeFigureOut">
              <a:rPr lang="en-US" smtClean="0"/>
              <a:t>6/8/2022</a:t>
            </a:fld>
            <a:endParaRPr lang="en-US"/>
          </a:p>
        </p:txBody>
      </p:sp>
      <p:sp>
        <p:nvSpPr>
          <p:cNvPr id="5" name="Footer Placeholder 4">
            <a:extLst>
              <a:ext uri="{FF2B5EF4-FFF2-40B4-BE49-F238E27FC236}">
                <a16:creationId xmlns:a16="http://schemas.microsoft.com/office/drawing/2014/main" id="{8660232C-C32B-41AD-8AF9-37F7B1AF1A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E80CCF-C674-4271-911E-66E2E764C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AA9262-B858-4F6C-B193-3478601F3A07}" type="slidenum">
              <a:rPr lang="en-US" smtClean="0"/>
              <a:t>‹#›</a:t>
            </a:fld>
            <a:endParaRPr lang="en-US"/>
          </a:p>
        </p:txBody>
      </p:sp>
    </p:spTree>
    <p:extLst>
      <p:ext uri="{BB962C8B-B14F-4D97-AF65-F5344CB8AC3E}">
        <p14:creationId xmlns:p14="http://schemas.microsoft.com/office/powerpoint/2010/main" val="170497387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chinesemedicinebristol.blogspot.com/2012/10/tcm-substances-blood.html" TargetMode="External"/><Relationship Id="rId11" Type="http://schemas.openxmlformats.org/officeDocument/2006/relationships/image" Target="../media/image10.png"/><Relationship Id="rId5" Type="http://schemas.openxmlformats.org/officeDocument/2006/relationships/image" Target="../media/image25.jpeg"/><Relationship Id="rId10" Type="http://schemas.openxmlformats.org/officeDocument/2006/relationships/image" Target="../media/image27.png"/><Relationship Id="rId4" Type="http://schemas.openxmlformats.org/officeDocument/2006/relationships/image" Target="../media/image2.jpe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8.xml"/><Relationship Id="rId7" Type="http://schemas.openxmlformats.org/officeDocument/2006/relationships/image" Target="../media/image3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xml"/><Relationship Id="rId7" Type="http://schemas.openxmlformats.org/officeDocument/2006/relationships/image" Target="../media/image3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hyperlink" Target="http://www.honeybearlane.com/2012/09/eight-ways-to-raise-a-happy-toddler.html" TargetMode="External"/><Relationship Id="rId3" Type="http://schemas.openxmlformats.org/officeDocument/2006/relationships/slideLayout" Target="../slideLayouts/slideLayout14.xml"/><Relationship Id="rId7" Type="http://schemas.openxmlformats.org/officeDocument/2006/relationships/image" Target="../media/image36.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jpe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41.jp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8" Type="http://schemas.openxmlformats.org/officeDocument/2006/relationships/hyperlink" Target="http://www.guidinginstincts.com/2011/04/" TargetMode="External"/><Relationship Id="rId3" Type="http://schemas.openxmlformats.org/officeDocument/2006/relationships/slideLayout" Target="../slideLayouts/slideLayout14.xml"/><Relationship Id="rId7" Type="http://schemas.openxmlformats.org/officeDocument/2006/relationships/image" Target="../media/image42.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jpe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3.xml"/><Relationship Id="rId7" Type="http://schemas.openxmlformats.org/officeDocument/2006/relationships/image" Target="../media/image4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52.pn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dhs.arkansas.gov/dccece/snp/WelcomeSNPM.aspx" TargetMode="External"/><Relationship Id="rId5" Type="http://schemas.openxmlformats.org/officeDocument/2006/relationships/hyperlink" Target="mailto:program.intake@usda.gov" TargetMode="Externa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 Type="http://schemas.openxmlformats.org/officeDocument/2006/relationships/audio" Target="../media/media26.m4a"/><Relationship Id="rId16" Type="http://schemas.openxmlformats.org/officeDocument/2006/relationships/image" Target="../media/image65.svg"/><Relationship Id="rId20" Type="http://schemas.openxmlformats.org/officeDocument/2006/relationships/image" Target="../media/image10.png"/><Relationship Id="rId1" Type="http://schemas.microsoft.com/office/2007/relationships/media" Target="../media/media26.m4a"/><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3.png"/><Relationship Id="rId15" Type="http://schemas.openxmlformats.org/officeDocument/2006/relationships/image" Target="../media/image64.pn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3.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13.png"/><Relationship Id="rId12"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theconversation.com/were-so-indoctrinated-that-saturated-fat-is-bad-that-we-dont-listen-to-the-science-34993" TargetMode="External"/><Relationship Id="rId11" Type="http://schemas.openxmlformats.org/officeDocument/2006/relationships/image" Target="../media/image17.png"/><Relationship Id="rId5" Type="http://schemas.openxmlformats.org/officeDocument/2006/relationships/image" Target="../media/image14.jpeg"/><Relationship Id="rId10" Type="http://schemas.openxmlformats.org/officeDocument/2006/relationships/image" Target="../media/image16.png"/><Relationship Id="rId4" Type="http://schemas.openxmlformats.org/officeDocument/2006/relationships/image" Target="../media/image2.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40677" y="1395282"/>
            <a:ext cx="9876159" cy="2255365"/>
          </a:xfrm>
          <a:prstGeom prst="rect">
            <a:avLst/>
          </a:prstGeom>
          <a:solidFill>
            <a:srgbClr val="004979"/>
          </a:solidFill>
          <a:ln w="19050">
            <a:solidFill>
              <a:srgbClr val="004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entagon 8"/>
          <p:cNvSpPr/>
          <p:nvPr/>
        </p:nvSpPr>
        <p:spPr>
          <a:xfrm>
            <a:off x="70339" y="3067325"/>
            <a:ext cx="5794244" cy="1083498"/>
          </a:xfrm>
          <a:prstGeom prst="rect">
            <a:avLst/>
          </a:prstGeom>
          <a:solidFill>
            <a:srgbClr val="004979"/>
          </a:solidFill>
          <a:ln>
            <a:solidFill>
              <a:srgbClr val="004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p:cNvSpPr/>
          <p:nvPr/>
        </p:nvSpPr>
        <p:spPr>
          <a:xfrm>
            <a:off x="0" y="0"/>
            <a:ext cx="4254021" cy="6858000"/>
          </a:xfrm>
          <a:prstGeom prst="rect">
            <a:avLst/>
          </a:prstGeom>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solidFill>
              <a:srgbClr val="004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Pentagon 5"/>
          <p:cNvSpPr/>
          <p:nvPr/>
        </p:nvSpPr>
        <p:spPr>
          <a:xfrm>
            <a:off x="1600200" y="3210828"/>
            <a:ext cx="4264383" cy="1083498"/>
          </a:xfrm>
          <a:prstGeom prst="snip1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007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ctrTitle"/>
          </p:nvPr>
        </p:nvSpPr>
        <p:spPr>
          <a:xfrm>
            <a:off x="467329" y="1369939"/>
            <a:ext cx="6827665" cy="2255365"/>
          </a:xfrm>
        </p:spPr>
        <p:txBody>
          <a:bodyPr>
            <a:noAutofit/>
          </a:bodyPr>
          <a:lstStyle/>
          <a:p>
            <a:r>
              <a:rPr lang="en-US" sz="3600" b="1" u="sng" dirty="0">
                <a:solidFill>
                  <a:schemeClr val="bg1"/>
                </a:solidFill>
              </a:rPr>
              <a:t>Module 4: Crediting Handbook for the Child and Adult Care Food Program</a:t>
            </a:r>
            <a:br>
              <a:rPr lang="en-US" sz="3200" u="sng" dirty="0">
                <a:solidFill>
                  <a:schemeClr val="accent1">
                    <a:lumMod val="75000"/>
                  </a:schemeClr>
                </a:solidFill>
                <a:latin typeface="Franklin Gothic Medium" panose="020B0603020102020204" pitchFamily="34" charset="0"/>
              </a:rPr>
            </a:br>
            <a:endParaRPr lang="en-US" sz="3200" b="1" u="sng" dirty="0">
              <a:solidFill>
                <a:schemeClr val="bg1"/>
              </a:solidFill>
            </a:endParaRPr>
          </a:p>
        </p:txBody>
      </p:sp>
      <p:sp>
        <p:nvSpPr>
          <p:cNvPr id="3" name="Subtitle 2"/>
          <p:cNvSpPr>
            <a:spLocks noGrp="1"/>
          </p:cNvSpPr>
          <p:nvPr>
            <p:ph type="subTitle" idx="1"/>
          </p:nvPr>
        </p:nvSpPr>
        <p:spPr>
          <a:xfrm>
            <a:off x="1592826" y="3469347"/>
            <a:ext cx="4743450" cy="929053"/>
          </a:xfrm>
        </p:spPr>
        <p:txBody>
          <a:bodyPr>
            <a:normAutofit/>
          </a:bodyPr>
          <a:lstStyle/>
          <a:p>
            <a:pPr algn="l"/>
            <a:r>
              <a:rPr lang="en-US" sz="2500" dirty="0">
                <a:solidFill>
                  <a:schemeClr val="accent1">
                    <a:lumMod val="75000"/>
                  </a:schemeClr>
                </a:solidFill>
                <a:latin typeface="Franklin Gothic Medium" panose="020B0603020102020204" pitchFamily="34" charset="0"/>
              </a:rPr>
              <a:t>The 5 Creditable Components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329" y="4445711"/>
            <a:ext cx="3288202" cy="2557707"/>
          </a:xfrm>
          <a:prstGeom prst="rect">
            <a:avLst/>
          </a:prstGeom>
        </p:spPr>
      </p:pic>
      <p:pic>
        <p:nvPicPr>
          <p:cNvPr id="10" name="Picture 9">
            <a:extLst>
              <a:ext uri="{FF2B5EF4-FFF2-40B4-BE49-F238E27FC236}">
                <a16:creationId xmlns:a16="http://schemas.microsoft.com/office/drawing/2014/main" id="{464AC0EF-02E9-4FC8-B785-B237DAF950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3196" y="5039817"/>
            <a:ext cx="1444378" cy="1443309"/>
          </a:xfrm>
          <a:prstGeom prst="rect">
            <a:avLst/>
          </a:prstGeom>
        </p:spPr>
      </p:pic>
      <p:sp>
        <p:nvSpPr>
          <p:cNvPr id="5" name="TextBox 4">
            <a:extLst>
              <a:ext uri="{FF2B5EF4-FFF2-40B4-BE49-F238E27FC236}">
                <a16:creationId xmlns:a16="http://schemas.microsoft.com/office/drawing/2014/main" id="{7892F401-0603-40AE-AEA1-23E2AD053C08}"/>
              </a:ext>
            </a:extLst>
          </p:cNvPr>
          <p:cNvSpPr txBox="1"/>
          <p:nvPr/>
        </p:nvSpPr>
        <p:spPr>
          <a:xfrm>
            <a:off x="4917110" y="6483126"/>
            <a:ext cx="6443330" cy="37535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ource Sans Pro" panose="020B0503030403020204" pitchFamily="34" charset="0"/>
                <a:ea typeface="Times New Roman" panose="02020603050405020304" pitchFamily="18" charset="0"/>
                <a:cs typeface="Arial" panose="020B0604020202020204" pitchFamily="34" charset="0"/>
              </a:rPr>
              <a:t>USDA is an equal opportunity provider, employer, and lender.</a:t>
            </a:r>
            <a:endParaRPr kumimoji="0" lang="en-US" sz="7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7F82A9A5-BF6B-476B-A481-694B27329D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0163" y="419181"/>
            <a:ext cx="4640722" cy="6044976"/>
          </a:xfrm>
          <a:prstGeom prst="rect">
            <a:avLst/>
          </a:prstGeom>
        </p:spPr>
      </p:pic>
      <p:pic>
        <p:nvPicPr>
          <p:cNvPr id="20" name="Audio 19">
            <a:hlinkClick r:id="" action="ppaction://media"/>
            <a:extLst>
              <a:ext uri="{FF2B5EF4-FFF2-40B4-BE49-F238E27FC236}">
                <a16:creationId xmlns:a16="http://schemas.microsoft.com/office/drawing/2014/main" id="{3AD5984D-0AA3-4ACA-817E-5111A031D1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3472346"/>
      </p:ext>
    </p:extLst>
  </p:cSld>
  <p:clrMapOvr>
    <a:masterClrMapping/>
  </p:clrMapOvr>
  <mc:AlternateContent xmlns:mc="http://schemas.openxmlformats.org/markup-compatibility/2006" xmlns:p14="http://schemas.microsoft.com/office/powerpoint/2010/main">
    <mc:Choice Requires="p14">
      <p:transition spd="slow" p14:dur="2000" advTm="21642"/>
    </mc:Choice>
    <mc:Fallback xmlns="">
      <p:transition spd="slow" advTm="21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pic>
        <p:nvPicPr>
          <p:cNvPr id="12" name="Picture 11" descr="A plate of food on a table&#10;&#10;Description automatically generated">
            <a:extLst>
              <a:ext uri="{FF2B5EF4-FFF2-40B4-BE49-F238E27FC236}">
                <a16:creationId xmlns:a16="http://schemas.microsoft.com/office/drawing/2014/main" id="{CE8EA9EF-BEFC-4BA9-85FA-938D7A5E940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3840" b="13439"/>
          <a:stretch/>
        </p:blipFill>
        <p:spPr>
          <a:xfrm>
            <a:off x="20" y="10"/>
            <a:ext cx="12191980" cy="6857990"/>
          </a:xfrm>
          <a:prstGeom prst="rect">
            <a:avLst/>
          </a:prstGeom>
        </p:spPr>
      </p:pic>
      <p:sp>
        <p:nvSpPr>
          <p:cNvPr id="48" name="Rectangle 47">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7">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50" name="Rectangle 49">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52" name="Group 51">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53"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4" name="Picture 53">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55"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56" name="Picture 55">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C7B163A0-0052-47BE-9AEB-898A56B1B2B6}"/>
              </a:ext>
            </a:extLst>
          </p:cNvPr>
          <p:cNvSpPr>
            <a:spLocks noGrp="1"/>
          </p:cNvSpPr>
          <p:nvPr>
            <p:ph type="ctrTitle"/>
          </p:nvPr>
        </p:nvSpPr>
        <p:spPr>
          <a:xfrm>
            <a:off x="2478024" y="1574515"/>
            <a:ext cx="7151834" cy="1515533"/>
          </a:xfrm>
        </p:spPr>
        <p:txBody>
          <a:bodyPr>
            <a:normAutofit fontScale="90000"/>
          </a:bodyPr>
          <a:lstStyle/>
          <a:p>
            <a:r>
              <a:rPr lang="en-US" sz="6600" dirty="0"/>
              <a:t>Meats/ Meat Alternates</a:t>
            </a:r>
          </a:p>
        </p:txBody>
      </p:sp>
      <p:cxnSp>
        <p:nvCxnSpPr>
          <p:cNvPr id="58" name="Straight Connector 57">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5F532467-AED0-40A0-853F-59DEA0EC8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2398" y="3622772"/>
            <a:ext cx="3486788" cy="1687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59F9C26-A2FE-45F8-964A-9BA14E5AAD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5026" y="3615632"/>
            <a:ext cx="3217432" cy="1701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a:extLst>
              <a:ext uri="{FF2B5EF4-FFF2-40B4-BE49-F238E27FC236}">
                <a16:creationId xmlns:a16="http://schemas.microsoft.com/office/drawing/2014/main" id="{6D0F13DA-3B7F-476A-9869-5720E19184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6084362"/>
      </p:ext>
    </p:extLst>
  </p:cSld>
  <p:clrMapOvr>
    <a:masterClrMapping/>
  </p:clrMapOvr>
  <mc:AlternateContent xmlns:mc="http://schemas.openxmlformats.org/markup-compatibility/2006" xmlns:p14="http://schemas.microsoft.com/office/powerpoint/2010/main">
    <mc:Choice Requires="p14">
      <p:transition spd="slow" p14:dur="2000" advTm="6524"/>
    </mc:Choice>
    <mc:Fallback xmlns="">
      <p:transition spd="slow" advTm="6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3B120-6821-43BD-8D65-5F541412F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48" y="0"/>
            <a:ext cx="5518017" cy="6858000"/>
          </a:xfrm>
          <a:prstGeom prst="rect">
            <a:avLst/>
          </a:prstGeom>
        </p:spPr>
      </p:pic>
      <p:pic>
        <p:nvPicPr>
          <p:cNvPr id="5" name="Picture 4">
            <a:extLst>
              <a:ext uri="{FF2B5EF4-FFF2-40B4-BE49-F238E27FC236}">
                <a16:creationId xmlns:a16="http://schemas.microsoft.com/office/drawing/2014/main" id="{3FA228A2-10F5-4EED-BA49-9682EA433D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919" y="0"/>
            <a:ext cx="5590333" cy="6858000"/>
          </a:xfrm>
          <a:prstGeom prst="rect">
            <a:avLst/>
          </a:prstGeom>
        </p:spPr>
      </p:pic>
      <p:pic>
        <p:nvPicPr>
          <p:cNvPr id="2" name="Audio 1">
            <a:hlinkClick r:id="" action="ppaction://media"/>
            <a:extLst>
              <a:ext uri="{FF2B5EF4-FFF2-40B4-BE49-F238E27FC236}">
                <a16:creationId xmlns:a16="http://schemas.microsoft.com/office/drawing/2014/main" id="{74B2F376-B52B-4AB7-8606-EC57D689F0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12394592"/>
      </p:ext>
    </p:extLst>
  </p:cSld>
  <p:clrMapOvr>
    <a:masterClrMapping/>
  </p:clrMapOvr>
  <mc:AlternateContent xmlns:mc="http://schemas.openxmlformats.org/markup-compatibility/2006" xmlns:p14="http://schemas.microsoft.com/office/powerpoint/2010/main">
    <mc:Choice Requires="p14">
      <p:transition spd="slow" p14:dur="2000" advTm="46637"/>
    </mc:Choice>
    <mc:Fallback xmlns="">
      <p:transition spd="slow" advTm="4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B3CE0-7CC5-4D16-8439-53A467F09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344" y="-10486"/>
            <a:ext cx="6038021" cy="6858000"/>
          </a:xfrm>
          <a:prstGeom prst="rect">
            <a:avLst/>
          </a:prstGeom>
        </p:spPr>
      </p:pic>
      <p:pic>
        <p:nvPicPr>
          <p:cNvPr id="5" name="Picture 4">
            <a:extLst>
              <a:ext uri="{FF2B5EF4-FFF2-40B4-BE49-F238E27FC236}">
                <a16:creationId xmlns:a16="http://schemas.microsoft.com/office/drawing/2014/main" id="{F7DB00BE-063E-438A-918B-B543C36A0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854" y="0"/>
            <a:ext cx="5469802" cy="6858000"/>
          </a:xfrm>
          <a:prstGeom prst="rect">
            <a:avLst/>
          </a:prstGeom>
        </p:spPr>
      </p:pic>
      <p:pic>
        <p:nvPicPr>
          <p:cNvPr id="4" name="Audio 3">
            <a:hlinkClick r:id="" action="ppaction://media"/>
            <a:extLst>
              <a:ext uri="{FF2B5EF4-FFF2-40B4-BE49-F238E27FC236}">
                <a16:creationId xmlns:a16="http://schemas.microsoft.com/office/drawing/2014/main" id="{27FA9035-488A-4F44-B5D2-571AACCE71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4439599"/>
      </p:ext>
    </p:extLst>
  </p:cSld>
  <p:clrMapOvr>
    <a:masterClrMapping/>
  </p:clrMapOvr>
  <mc:AlternateContent xmlns:mc="http://schemas.openxmlformats.org/markup-compatibility/2006" xmlns:p14="http://schemas.microsoft.com/office/powerpoint/2010/main">
    <mc:Choice Requires="p14">
      <p:transition spd="slow" p14:dur="2000" advTm="32835"/>
    </mc:Choice>
    <mc:Fallback xmlns="">
      <p:transition spd="slow" advTm="3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1CD07172-CD61-45EB-BEE3-F644503E5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ADA5DB-ED12-413A-AAB5-6A8D1152E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6"/>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BA45E5C-ACB9-49E8-B4DB-5255C237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0D5EDF72-D110-464E-9551-411BC8775999}"/>
              </a:ext>
            </a:extLst>
          </p:cNvPr>
          <p:cNvSpPr txBox="1"/>
          <p:nvPr/>
        </p:nvSpPr>
        <p:spPr>
          <a:xfrm>
            <a:off x="563200" y="607814"/>
            <a:ext cx="3669089" cy="3436688"/>
          </a:xfrm>
          <a:prstGeom prst="rect">
            <a:avLst/>
          </a:prstGeom>
        </p:spPr>
        <p:txBody>
          <a:bodyPr vert="horz" lIns="91440" tIns="45720" rIns="91440" bIns="45720" rtlCol="0" anchor="b">
            <a:normAutofit/>
          </a:bodyPr>
          <a:lstStyle/>
          <a:p>
            <a:pPr marL="0" marR="0" lvl="0" indent="0" algn="ctr" defTabSz="457200" fontAlgn="auto">
              <a:lnSpc>
                <a:spcPct val="90000"/>
              </a:lnSpc>
              <a:spcBef>
                <a:spcPct val="0"/>
              </a:spcBef>
              <a:spcAft>
                <a:spcPts val="600"/>
              </a:spcAft>
              <a:buClrTx/>
              <a:buSzTx/>
              <a:tabLst/>
              <a:defRPr/>
            </a:pPr>
            <a:r>
              <a:rPr kumimoji="0" lang="en-US" sz="4000" b="0" i="0" u="none" strike="noStrike" spc="0" normalizeH="0" baseline="0" noProof="0" dirty="0">
                <a:ln w="3175" cmpd="sng">
                  <a:noFill/>
                </a:ln>
                <a:solidFill>
                  <a:srgbClr val="262626"/>
                </a:solidFill>
                <a:uLnTx/>
                <a:uFillTx/>
                <a:latin typeface="+mj-lt"/>
                <a:ea typeface="+mj-ea"/>
                <a:cs typeface="+mj-cs"/>
              </a:rPr>
              <a:t>Yogurt must contain no more than </a:t>
            </a:r>
            <a:r>
              <a:rPr kumimoji="0" lang="en-US" sz="4000" b="1" i="0" u="sng" strike="noStrike" spc="0" normalizeH="0" baseline="0" noProof="0" dirty="0">
                <a:ln w="3175" cmpd="sng">
                  <a:noFill/>
                </a:ln>
                <a:solidFill>
                  <a:srgbClr val="002060"/>
                </a:solidFill>
                <a:uLnTx/>
                <a:uFillTx/>
                <a:latin typeface="+mj-lt"/>
                <a:ea typeface="+mj-ea"/>
                <a:cs typeface="+mj-cs"/>
              </a:rPr>
              <a:t>23</a:t>
            </a:r>
            <a:r>
              <a:rPr kumimoji="0" lang="en-US" sz="4000" b="1" i="0" u="sng" strike="noStrike" spc="0" normalizeH="0" baseline="0" noProof="0" dirty="0">
                <a:ln w="3175" cmpd="sng">
                  <a:noFill/>
                </a:ln>
                <a:solidFill>
                  <a:srgbClr val="262626"/>
                </a:solidFill>
                <a:uLnTx/>
                <a:uFillTx/>
                <a:latin typeface="+mj-lt"/>
                <a:ea typeface="+mj-ea"/>
                <a:cs typeface="+mj-cs"/>
              </a:rPr>
              <a:t> </a:t>
            </a:r>
            <a:r>
              <a:rPr kumimoji="0" lang="en-US" sz="4000" b="1" i="0" u="sng" strike="noStrike" spc="0" normalizeH="0" baseline="0" noProof="0" dirty="0">
                <a:ln w="3175" cmpd="sng">
                  <a:noFill/>
                </a:ln>
                <a:solidFill>
                  <a:srgbClr val="002060"/>
                </a:solidFill>
                <a:uLnTx/>
                <a:uFillTx/>
                <a:latin typeface="+mj-lt"/>
                <a:ea typeface="+mj-ea"/>
                <a:cs typeface="+mj-cs"/>
              </a:rPr>
              <a:t>grams</a:t>
            </a:r>
            <a:r>
              <a:rPr kumimoji="0" lang="en-US" sz="4000" b="0" i="0" u="none" strike="noStrike" spc="0" normalizeH="0" baseline="0" noProof="0" dirty="0">
                <a:ln w="3175" cmpd="sng">
                  <a:noFill/>
                </a:ln>
                <a:solidFill>
                  <a:srgbClr val="262626"/>
                </a:solidFill>
                <a:uLnTx/>
                <a:uFillTx/>
                <a:latin typeface="+mj-lt"/>
                <a:ea typeface="+mj-ea"/>
                <a:cs typeface="+mj-cs"/>
              </a:rPr>
              <a:t> of sugar per</a:t>
            </a:r>
            <a:r>
              <a:rPr kumimoji="0" lang="en-US" sz="4000" b="1" i="0" strike="noStrike" spc="0" normalizeH="0" baseline="0" noProof="0" dirty="0">
                <a:ln w="3175" cmpd="sng">
                  <a:noFill/>
                </a:ln>
                <a:solidFill>
                  <a:srgbClr val="002060"/>
                </a:solidFill>
                <a:uLnTx/>
                <a:uFillTx/>
                <a:latin typeface="+mj-lt"/>
                <a:ea typeface="+mj-ea"/>
                <a:cs typeface="+mj-cs"/>
              </a:rPr>
              <a:t> </a:t>
            </a:r>
          </a:p>
          <a:p>
            <a:pPr marL="0" marR="0" lvl="0" indent="0" algn="ctr" defTabSz="457200" fontAlgn="auto">
              <a:lnSpc>
                <a:spcPct val="90000"/>
              </a:lnSpc>
              <a:spcBef>
                <a:spcPct val="0"/>
              </a:spcBef>
              <a:spcAft>
                <a:spcPts val="600"/>
              </a:spcAft>
              <a:buClrTx/>
              <a:buSzTx/>
              <a:tabLst/>
              <a:defRPr/>
            </a:pPr>
            <a:r>
              <a:rPr kumimoji="0" lang="en-US" sz="4000" b="1" i="0" u="sng" strike="noStrike" spc="0" normalizeH="0" baseline="0" noProof="0" dirty="0">
                <a:ln w="3175" cmpd="sng">
                  <a:noFill/>
                </a:ln>
                <a:solidFill>
                  <a:srgbClr val="002060"/>
                </a:solidFill>
                <a:uLnTx/>
                <a:uFillTx/>
                <a:latin typeface="+mj-lt"/>
                <a:ea typeface="+mj-ea"/>
                <a:cs typeface="+mj-cs"/>
              </a:rPr>
              <a:t>6 ounces.</a:t>
            </a:r>
          </a:p>
        </p:txBody>
      </p:sp>
      <p:sp useBgFill="1">
        <p:nvSpPr>
          <p:cNvPr id="24" name="Rectangle 23">
            <a:extLst>
              <a:ext uri="{FF2B5EF4-FFF2-40B4-BE49-F238E27FC236}">
                <a16:creationId xmlns:a16="http://schemas.microsoft.com/office/drawing/2014/main" id="{857E618C-1D7B-4A51-90C1-6106CD8A1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97C0E73-7B1D-4F48-BD17-42E723865571}"/>
              </a:ext>
            </a:extLst>
          </p:cNvPr>
          <p:cNvPicPr>
            <a:picLocks noChangeAspect="1"/>
          </p:cNvPicPr>
          <p:nvPr/>
        </p:nvPicPr>
        <p:blipFill>
          <a:blip r:embed="rId7"/>
          <a:stretch>
            <a:fillRect/>
          </a:stretch>
        </p:blipFill>
        <p:spPr>
          <a:xfrm>
            <a:off x="5592241" y="120655"/>
            <a:ext cx="6117296" cy="6577737"/>
          </a:xfrm>
          <a:prstGeom prst="rect">
            <a:avLst/>
          </a:prstGeom>
        </p:spPr>
      </p:pic>
      <p:pic>
        <p:nvPicPr>
          <p:cNvPr id="17" name="Picture 16">
            <a:extLst>
              <a:ext uri="{FF2B5EF4-FFF2-40B4-BE49-F238E27FC236}">
                <a16:creationId xmlns:a16="http://schemas.microsoft.com/office/drawing/2014/main" id="{E8E86D84-B283-4733-B77E-4D19B7EF00CA}"/>
              </a:ext>
            </a:extLst>
          </p:cNvPr>
          <p:cNvPicPr>
            <a:picLocks noChangeAspect="1"/>
          </p:cNvPicPr>
          <p:nvPr/>
        </p:nvPicPr>
        <p:blipFill>
          <a:blip r:embed="rId8"/>
          <a:stretch>
            <a:fillRect/>
          </a:stretch>
        </p:blipFill>
        <p:spPr>
          <a:xfrm>
            <a:off x="3503057" y="4460575"/>
            <a:ext cx="2286198" cy="2072820"/>
          </a:xfrm>
          <a:prstGeom prst="rect">
            <a:avLst/>
          </a:prstGeom>
          <a:solidFill>
            <a:schemeClr val="accent3"/>
          </a:solidFill>
          <a:ln w="57150">
            <a:solidFill>
              <a:srgbClr val="002060"/>
            </a:solidFill>
          </a:ln>
        </p:spPr>
        <p:style>
          <a:lnRef idx="0">
            <a:scrgbClr r="0" g="0" b="0"/>
          </a:lnRef>
          <a:fillRef idx="0">
            <a:scrgbClr r="0" g="0" b="0"/>
          </a:fillRef>
          <a:effectRef idx="0">
            <a:scrgbClr r="0" g="0" b="0"/>
          </a:effectRef>
          <a:fontRef idx="minor">
            <a:schemeClr val="lt1"/>
          </a:fontRef>
        </p:style>
      </p:pic>
      <p:pic>
        <p:nvPicPr>
          <p:cNvPr id="7" name="Audio 6">
            <a:hlinkClick r:id="" action="ppaction://media"/>
            <a:extLst>
              <a:ext uri="{FF2B5EF4-FFF2-40B4-BE49-F238E27FC236}">
                <a16:creationId xmlns:a16="http://schemas.microsoft.com/office/drawing/2014/main" id="{9E6CCA4C-010A-40C9-9098-D839F94BBC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2264186"/>
      </p:ext>
    </p:extLst>
  </p:cSld>
  <p:clrMapOvr>
    <a:masterClrMapping/>
  </p:clrMapOvr>
  <mc:AlternateContent xmlns:mc="http://schemas.openxmlformats.org/markup-compatibility/2006" xmlns:p14="http://schemas.microsoft.com/office/powerpoint/2010/main">
    <mc:Choice Requires="p14">
      <p:transition spd="slow" p14:dur="2000" advTm="19499"/>
    </mc:Choice>
    <mc:Fallback xmlns="">
      <p:transition spd="slow" advTm="19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6"/>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1CD4C17D-324B-4AD0-A852-B5C976DD521B}"/>
              </a:ext>
            </a:extLst>
          </p:cNvPr>
          <p:cNvSpPr txBox="1"/>
          <p:nvPr/>
        </p:nvSpPr>
        <p:spPr>
          <a:xfrm>
            <a:off x="771270" y="1116818"/>
            <a:ext cx="3334055" cy="5043350"/>
          </a:xfrm>
          <a:prstGeom prst="rect">
            <a:avLst/>
          </a:prstGeom>
        </p:spPr>
        <p:txBody>
          <a:bodyPr vert="horz" lIns="91440" tIns="45720" rIns="91440" bIns="45720" rtlCol="0" anchor="t">
            <a:normAutofit fontScale="92500" lnSpcReduction="10000"/>
          </a:bodyPr>
          <a:lstStyle/>
          <a:p>
            <a:pPr defTabSz="457200">
              <a:spcBef>
                <a:spcPct val="20000"/>
              </a:spcBef>
              <a:spcAft>
                <a:spcPts val="600"/>
              </a:spcAft>
              <a:buClr>
                <a:schemeClr val="accent1"/>
              </a:buClr>
              <a:buSzPct val="115000"/>
            </a:pPr>
            <a:r>
              <a:rPr lang="en-US" sz="3200" dirty="0">
                <a:solidFill>
                  <a:srgbClr val="262626"/>
                </a:solidFill>
              </a:rPr>
              <a:t>Columns are used to identify is an item is</a:t>
            </a:r>
          </a:p>
          <a:p>
            <a:pPr defTabSz="457200">
              <a:spcBef>
                <a:spcPct val="20000"/>
              </a:spcBef>
              <a:spcAft>
                <a:spcPts val="600"/>
              </a:spcAft>
              <a:buClr>
                <a:schemeClr val="accent1"/>
              </a:buClr>
              <a:buSzPct val="115000"/>
            </a:pPr>
            <a:r>
              <a:rPr lang="en-US" sz="2600" dirty="0">
                <a:solidFill>
                  <a:srgbClr val="262626"/>
                </a:solidFill>
              </a:rPr>
              <a:t> </a:t>
            </a:r>
            <a:endParaRPr lang="en-US" sz="1200" dirty="0">
              <a:solidFill>
                <a:srgbClr val="262626"/>
              </a:solidFill>
            </a:endParaRPr>
          </a:p>
          <a:p>
            <a:pPr marL="457200" indent="-457200" defTabSz="457200">
              <a:spcBef>
                <a:spcPct val="20000"/>
              </a:spcBef>
              <a:spcAft>
                <a:spcPts val="600"/>
              </a:spcAft>
              <a:buClr>
                <a:schemeClr val="accent1"/>
              </a:buClr>
              <a:buSzPct val="115000"/>
              <a:buFont typeface="Arial" panose="020B0604020202020204" pitchFamily="34" charset="0"/>
              <a:buChar char="•"/>
            </a:pPr>
            <a:r>
              <a:rPr lang="en-US" sz="2600" dirty="0">
                <a:solidFill>
                  <a:srgbClr val="262626"/>
                </a:solidFill>
              </a:rPr>
              <a:t>Creditable</a:t>
            </a:r>
          </a:p>
          <a:p>
            <a:pPr marL="457200" indent="-457200" defTabSz="457200">
              <a:spcBef>
                <a:spcPct val="20000"/>
              </a:spcBef>
              <a:spcAft>
                <a:spcPts val="600"/>
              </a:spcAft>
              <a:buClr>
                <a:schemeClr val="accent1"/>
              </a:buClr>
              <a:buSzPct val="115000"/>
              <a:buFont typeface="Arial" panose="020B0604020202020204" pitchFamily="34" charset="0"/>
              <a:buChar char="•"/>
            </a:pPr>
            <a:r>
              <a:rPr lang="en-US" sz="2600" dirty="0">
                <a:solidFill>
                  <a:srgbClr val="262626"/>
                </a:solidFill>
              </a:rPr>
              <a:t>Non-creditable, or</a:t>
            </a:r>
          </a:p>
          <a:p>
            <a:pPr marL="457200" indent="-457200" defTabSz="457200">
              <a:spcBef>
                <a:spcPct val="20000"/>
              </a:spcBef>
              <a:spcAft>
                <a:spcPts val="600"/>
              </a:spcAft>
              <a:buClr>
                <a:schemeClr val="accent1"/>
              </a:buClr>
              <a:buSzPct val="115000"/>
              <a:buFont typeface="Arial" panose="020B0604020202020204" pitchFamily="34" charset="0"/>
              <a:buChar char="•"/>
            </a:pPr>
            <a:r>
              <a:rPr lang="en-US" sz="2600" dirty="0">
                <a:solidFill>
                  <a:srgbClr val="262626"/>
                </a:solidFill>
              </a:rPr>
              <a:t>Creditable under specific circumstances. </a:t>
            </a:r>
          </a:p>
          <a:p>
            <a:pPr defTabSz="457200">
              <a:spcBef>
                <a:spcPct val="20000"/>
              </a:spcBef>
              <a:spcAft>
                <a:spcPts val="600"/>
              </a:spcAft>
              <a:buClr>
                <a:schemeClr val="accent1"/>
              </a:buClr>
              <a:buSzPct val="115000"/>
            </a:pPr>
            <a:endParaRPr lang="en-US" sz="3200" dirty="0">
              <a:solidFill>
                <a:srgbClr val="262626"/>
              </a:solidFill>
            </a:endParaRPr>
          </a:p>
          <a:p>
            <a:pPr defTabSz="457200">
              <a:spcBef>
                <a:spcPct val="20000"/>
              </a:spcBef>
              <a:spcAft>
                <a:spcPts val="600"/>
              </a:spcAft>
              <a:buClr>
                <a:schemeClr val="accent1"/>
              </a:buClr>
              <a:buSzPct val="115000"/>
            </a:pPr>
            <a:r>
              <a:rPr lang="en-US" sz="3000" dirty="0">
                <a:solidFill>
                  <a:srgbClr val="262626"/>
                </a:solidFill>
              </a:rPr>
              <a:t>i.e. – canned or frozen combination foods</a:t>
            </a:r>
          </a:p>
        </p:txBody>
      </p:sp>
      <p:sp useBgFill="1">
        <p:nvSpPr>
          <p:cNvPr id="25" name="Rectangle 24">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86FB62-8F22-4B6D-8DDF-F0CBE8CCA3FE}"/>
              </a:ext>
            </a:extLst>
          </p:cNvPr>
          <p:cNvPicPr>
            <a:picLocks noChangeAspect="1"/>
          </p:cNvPicPr>
          <p:nvPr/>
        </p:nvPicPr>
        <p:blipFill>
          <a:blip r:embed="rId7"/>
          <a:stretch>
            <a:fillRect/>
          </a:stretch>
        </p:blipFill>
        <p:spPr>
          <a:xfrm>
            <a:off x="4825447" y="713985"/>
            <a:ext cx="7365470" cy="5303138"/>
          </a:xfrm>
          <a:prstGeom prst="rect">
            <a:avLst/>
          </a:prstGeom>
        </p:spPr>
      </p:pic>
      <p:sp>
        <p:nvSpPr>
          <p:cNvPr id="7" name="Oval 6">
            <a:extLst>
              <a:ext uri="{FF2B5EF4-FFF2-40B4-BE49-F238E27FC236}">
                <a16:creationId xmlns:a16="http://schemas.microsoft.com/office/drawing/2014/main" id="{25B37611-F5E6-4433-A09B-BDECE446A097}"/>
              </a:ext>
            </a:extLst>
          </p:cNvPr>
          <p:cNvSpPr/>
          <p:nvPr/>
        </p:nvSpPr>
        <p:spPr>
          <a:xfrm>
            <a:off x="6094412" y="627090"/>
            <a:ext cx="2225842" cy="109965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86F2F98-1978-4AF9-9255-830732877BC9}"/>
              </a:ext>
            </a:extLst>
          </p:cNvPr>
          <p:cNvCxnSpPr>
            <a:cxnSpLocks/>
          </p:cNvCxnSpPr>
          <p:nvPr/>
        </p:nvCxnSpPr>
        <p:spPr>
          <a:xfrm flipV="1">
            <a:off x="3528907" y="3153832"/>
            <a:ext cx="1427557" cy="164676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7" name="Audio 26">
            <a:hlinkClick r:id="" action="ppaction://media"/>
            <a:extLst>
              <a:ext uri="{FF2B5EF4-FFF2-40B4-BE49-F238E27FC236}">
                <a16:creationId xmlns:a16="http://schemas.microsoft.com/office/drawing/2014/main" id="{15261605-2ACB-469B-AEB3-E34E1BD1E5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9237908"/>
      </p:ext>
    </p:extLst>
  </p:cSld>
  <p:clrMapOvr>
    <a:masterClrMapping/>
  </p:clrMapOvr>
  <mc:AlternateContent xmlns:mc="http://schemas.openxmlformats.org/markup-compatibility/2006" xmlns:p14="http://schemas.microsoft.com/office/powerpoint/2010/main">
    <mc:Choice Requires="p14">
      <p:transition spd="slow" p14:dur="2000" advTm="53436"/>
    </mc:Choice>
    <mc:Fallback xmlns="">
      <p:transition spd="slow" advTm="5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A variety of fresh fruit and vegetables on display&#10;&#10;Description automatically generated">
            <a:extLst>
              <a:ext uri="{FF2B5EF4-FFF2-40B4-BE49-F238E27FC236}">
                <a16:creationId xmlns:a16="http://schemas.microsoft.com/office/drawing/2014/main" id="{C13DBFB1-C9B4-4276-92AF-193FB87BE0E3}"/>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1322" r="5123" b="1"/>
          <a:stretch/>
        </p:blipFill>
        <p:spPr>
          <a:xfrm>
            <a:off x="20" y="-1776"/>
            <a:ext cx="12191980" cy="6857990"/>
          </a:xfrm>
          <a:prstGeom prst="rect">
            <a:avLst/>
          </a:prstGeom>
        </p:spPr>
      </p:pic>
      <p:sp>
        <p:nvSpPr>
          <p:cNvPr id="18" name="Rectangle 17">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9">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3"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5"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6" name="Picture 25">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48B121EB-3574-4EF5-ACBA-9668A3023F19}"/>
              </a:ext>
            </a:extLst>
          </p:cNvPr>
          <p:cNvSpPr>
            <a:spLocks noGrp="1"/>
          </p:cNvSpPr>
          <p:nvPr>
            <p:ph type="title"/>
          </p:nvPr>
        </p:nvSpPr>
        <p:spPr>
          <a:xfrm>
            <a:off x="3056206" y="1871131"/>
            <a:ext cx="6451861" cy="2876701"/>
          </a:xfrm>
        </p:spPr>
        <p:txBody>
          <a:bodyPr vert="horz" lIns="91440" tIns="45720" rIns="91440" bIns="45720" rtlCol="0" anchor="b">
            <a:normAutofit fontScale="90000"/>
          </a:bodyPr>
          <a:lstStyle/>
          <a:p>
            <a:r>
              <a:rPr lang="en-US" sz="8000" dirty="0"/>
              <a:t>FRUITS &amp; VEGETABLES</a:t>
            </a:r>
          </a:p>
        </p:txBody>
      </p:sp>
      <p:cxnSp>
        <p:nvCxnSpPr>
          <p:cNvPr id="28" name="Straight Connector 27">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FAB34EFB-425B-40D7-A19D-A7B68C86F78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1040799"/>
      </p:ext>
    </p:extLst>
  </p:cSld>
  <p:clrMapOvr>
    <a:masterClrMapping/>
  </p:clrMapOvr>
  <mc:AlternateContent xmlns:mc="http://schemas.openxmlformats.org/markup-compatibility/2006" xmlns:p14="http://schemas.microsoft.com/office/powerpoint/2010/main">
    <mc:Choice Requires="p14">
      <p:transition spd="slow" p14:dur="2000" advTm="6100"/>
    </mc:Choice>
    <mc:Fallback xmlns="">
      <p:transition spd="slow" advTm="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AE0E6-3990-4229-813D-AC1369DCC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96" y="0"/>
            <a:ext cx="5607604" cy="6858000"/>
          </a:xfrm>
          <a:prstGeom prst="rect">
            <a:avLst/>
          </a:prstGeom>
        </p:spPr>
      </p:pic>
      <p:pic>
        <p:nvPicPr>
          <p:cNvPr id="5" name="Picture 4">
            <a:extLst>
              <a:ext uri="{FF2B5EF4-FFF2-40B4-BE49-F238E27FC236}">
                <a16:creationId xmlns:a16="http://schemas.microsoft.com/office/drawing/2014/main" id="{CA7453CA-D6F0-4658-A331-5B1842856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0"/>
            <a:ext cx="5618787" cy="6858000"/>
          </a:xfrm>
          <a:prstGeom prst="rect">
            <a:avLst/>
          </a:prstGeom>
        </p:spPr>
      </p:pic>
      <p:pic>
        <p:nvPicPr>
          <p:cNvPr id="2" name="Audio 1">
            <a:hlinkClick r:id="" action="ppaction://media"/>
            <a:extLst>
              <a:ext uri="{FF2B5EF4-FFF2-40B4-BE49-F238E27FC236}">
                <a16:creationId xmlns:a16="http://schemas.microsoft.com/office/drawing/2014/main" id="{71ED1F31-7854-4EB6-B8A5-4D19EDE230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0773164"/>
      </p:ext>
    </p:extLst>
  </p:cSld>
  <p:clrMapOvr>
    <a:masterClrMapping/>
  </p:clrMapOvr>
  <mc:AlternateContent xmlns:mc="http://schemas.openxmlformats.org/markup-compatibility/2006" xmlns:p14="http://schemas.microsoft.com/office/powerpoint/2010/main">
    <mc:Choice Requires="p14">
      <p:transition spd="slow" p14:dur="2000" advTm="32836"/>
    </mc:Choice>
    <mc:Fallback xmlns="">
      <p:transition spd="slow" advTm="3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25B168-ADD0-4237-BFBB-AD0DE7B76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45" y="0"/>
            <a:ext cx="5567644" cy="6858000"/>
          </a:xfrm>
          <a:prstGeom prst="rect">
            <a:avLst/>
          </a:prstGeom>
        </p:spPr>
      </p:pic>
      <p:pic>
        <p:nvPicPr>
          <p:cNvPr id="5" name="Picture 4">
            <a:extLst>
              <a:ext uri="{FF2B5EF4-FFF2-40B4-BE49-F238E27FC236}">
                <a16:creationId xmlns:a16="http://schemas.microsoft.com/office/drawing/2014/main" id="{1C59BDBA-A42F-4264-B9D5-7DB0BC61D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8367" y="0"/>
            <a:ext cx="5752388" cy="6858000"/>
          </a:xfrm>
          <a:prstGeom prst="rect">
            <a:avLst/>
          </a:prstGeom>
        </p:spPr>
      </p:pic>
      <p:pic>
        <p:nvPicPr>
          <p:cNvPr id="10" name="Audio 9">
            <a:hlinkClick r:id="" action="ppaction://media"/>
            <a:extLst>
              <a:ext uri="{FF2B5EF4-FFF2-40B4-BE49-F238E27FC236}">
                <a16:creationId xmlns:a16="http://schemas.microsoft.com/office/drawing/2014/main" id="{81EA4E91-2A91-4E25-8E0B-AF9475E235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8713640"/>
      </p:ext>
    </p:extLst>
  </p:cSld>
  <p:clrMapOvr>
    <a:masterClrMapping/>
  </p:clrMapOvr>
  <mc:AlternateContent xmlns:mc="http://schemas.openxmlformats.org/markup-compatibility/2006" xmlns:p14="http://schemas.microsoft.com/office/powerpoint/2010/main">
    <mc:Choice Requires="p14">
      <p:transition spd="slow" p14:dur="2000" advTm="32572"/>
    </mc:Choice>
    <mc:Fallback xmlns="">
      <p:transition spd="slow" advTm="3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wl of fruit&#10;&#10;Description generated with very high confidence">
            <a:extLst>
              <a:ext uri="{FF2B5EF4-FFF2-40B4-BE49-F238E27FC236}">
                <a16:creationId xmlns:a16="http://schemas.microsoft.com/office/drawing/2014/main" id="{3D609C99-CA27-4DC1-ADC6-EBEAA2102E54}"/>
              </a:ext>
            </a:extLst>
          </p:cNvPr>
          <p:cNvPicPr>
            <a:picLocks noChangeAspect="1"/>
          </p:cNvPicPr>
          <p:nvPr/>
        </p:nvPicPr>
        <p:blipFill rotWithShape="1">
          <a:blip r:embed="rId5"/>
          <a:srcRect l="31992" r="27494" b="1"/>
          <a:stretch/>
        </p:blipFill>
        <p:spPr>
          <a:xfrm>
            <a:off x="7338646" y="10"/>
            <a:ext cx="4853354" cy="6857990"/>
          </a:xfrm>
          <a:prstGeom prst="rect">
            <a:avLst/>
          </a:prstGeom>
        </p:spPr>
      </p:pic>
      <p:sp>
        <p:nvSpPr>
          <p:cNvPr id="2" name="Title 1">
            <a:extLst>
              <a:ext uri="{FF2B5EF4-FFF2-40B4-BE49-F238E27FC236}">
                <a16:creationId xmlns:a16="http://schemas.microsoft.com/office/drawing/2014/main" id="{15665D7D-AAB3-43FD-97A2-E94FE992599F}"/>
              </a:ext>
            </a:extLst>
          </p:cNvPr>
          <p:cNvSpPr>
            <a:spLocks noGrp="1"/>
          </p:cNvSpPr>
          <p:nvPr>
            <p:ph type="title"/>
          </p:nvPr>
        </p:nvSpPr>
        <p:spPr>
          <a:xfrm>
            <a:off x="934733" y="723885"/>
            <a:ext cx="6015897" cy="1492132"/>
          </a:xfrm>
        </p:spPr>
        <p:txBody>
          <a:bodyPr>
            <a:normAutofit/>
          </a:bodyPr>
          <a:lstStyle/>
          <a:p>
            <a:r>
              <a:rPr lang="en-US" sz="3600" dirty="0">
                <a:latin typeface="Arial" panose="020B0604020202020204" pitchFamily="34" charset="0"/>
                <a:cs typeface="Arial" panose="020B0604020202020204" pitchFamily="34" charset="0"/>
              </a:rPr>
              <a:t>Vegetable and fruit basics</a:t>
            </a:r>
          </a:p>
        </p:txBody>
      </p:sp>
      <p:sp>
        <p:nvSpPr>
          <p:cNvPr id="3" name="Content Placeholder 2">
            <a:extLst>
              <a:ext uri="{FF2B5EF4-FFF2-40B4-BE49-F238E27FC236}">
                <a16:creationId xmlns:a16="http://schemas.microsoft.com/office/drawing/2014/main" id="{C3BD5128-935D-4282-9692-02ACC5FB10B6}"/>
              </a:ext>
            </a:extLst>
          </p:cNvPr>
          <p:cNvSpPr>
            <a:spLocks noGrp="1"/>
          </p:cNvSpPr>
          <p:nvPr>
            <p:ph idx="1"/>
          </p:nvPr>
        </p:nvSpPr>
        <p:spPr>
          <a:xfrm>
            <a:off x="765051" y="2677212"/>
            <a:ext cx="6352186" cy="3456903"/>
          </a:xfrm>
        </p:spPr>
        <p:txBody>
          <a:bodyPr>
            <a:normAutofit fontScale="92500" lnSpcReduction="20000"/>
          </a:bodyPr>
          <a:lstStyle/>
          <a:p>
            <a:pPr>
              <a:spcAft>
                <a:spcPts val="600"/>
              </a:spcAft>
              <a:buClr>
                <a:srgbClr val="D6DD1D"/>
              </a:buClr>
              <a:buSzPct val="75000"/>
              <a:buFont typeface="Courier New" panose="02070309020205020404" pitchFamily="49" charset="0"/>
              <a:buChar char="o"/>
            </a:pPr>
            <a:r>
              <a:rPr lang="en-US" sz="1900" dirty="0">
                <a:cs typeface="Arial" panose="020B0604020202020204" pitchFamily="34" charset="0"/>
              </a:rPr>
              <a:t>A vegetable can meet the entire fruit requirement at lunch and supper - such as green peas &amp; carrots however you cannot serve two fruits at lunch/supper. </a:t>
            </a:r>
          </a:p>
          <a:p>
            <a:pPr>
              <a:spcAft>
                <a:spcPts val="600"/>
              </a:spcAft>
              <a:buClr>
                <a:srgbClr val="D6DD1D"/>
              </a:buClr>
              <a:buSzPct val="75000"/>
              <a:buFont typeface="Courier New" panose="02070309020205020404" pitchFamily="49" charset="0"/>
              <a:buChar char="o"/>
            </a:pPr>
            <a:endParaRPr lang="en-US" sz="1900" dirty="0">
              <a:cs typeface="Arial" panose="020B0604020202020204" pitchFamily="34" charset="0"/>
            </a:endParaRPr>
          </a:p>
          <a:p>
            <a:pPr>
              <a:spcAft>
                <a:spcPts val="600"/>
              </a:spcAft>
              <a:buClr>
                <a:srgbClr val="D6DD1D"/>
              </a:buClr>
              <a:buSzPct val="75000"/>
              <a:buFont typeface="Courier New" panose="02070309020205020404" pitchFamily="49" charset="0"/>
              <a:buChar char="o"/>
            </a:pPr>
            <a:r>
              <a:rPr lang="en-US" sz="1900" dirty="0">
                <a:cs typeface="Arial" panose="020B0604020202020204" pitchFamily="34" charset="0"/>
              </a:rPr>
              <a:t>When more than one vegetable is served at lunch or supper, you must use two different types</a:t>
            </a:r>
          </a:p>
          <a:p>
            <a:pPr>
              <a:spcAft>
                <a:spcPts val="600"/>
              </a:spcAft>
              <a:buClr>
                <a:srgbClr val="D6DD1D"/>
              </a:buClr>
              <a:buSzPct val="75000"/>
              <a:buFont typeface="Courier New" panose="02070309020205020404" pitchFamily="49" charset="0"/>
              <a:buChar char="o"/>
            </a:pPr>
            <a:endParaRPr lang="en-US" sz="1900" dirty="0">
              <a:cs typeface="Arial" panose="020B0604020202020204" pitchFamily="34" charset="0"/>
            </a:endParaRPr>
          </a:p>
          <a:p>
            <a:pPr>
              <a:spcAft>
                <a:spcPts val="600"/>
              </a:spcAft>
              <a:buClr>
                <a:srgbClr val="D6DD1D"/>
              </a:buClr>
              <a:buSzPct val="75000"/>
              <a:buFont typeface="Courier New" panose="02070309020205020404" pitchFamily="49" charset="0"/>
              <a:buChar char="o"/>
            </a:pPr>
            <a:r>
              <a:rPr lang="en-US" sz="1900" dirty="0">
                <a:cs typeface="Arial" panose="020B0604020202020204" pitchFamily="34" charset="0"/>
              </a:rPr>
              <a:t>Fruits may be served fresh, frozen, canned or dried</a:t>
            </a:r>
          </a:p>
          <a:p>
            <a:pPr>
              <a:spcAft>
                <a:spcPts val="600"/>
              </a:spcAft>
              <a:buClr>
                <a:srgbClr val="D6DD1D"/>
              </a:buClr>
              <a:buSzPct val="75000"/>
              <a:buFont typeface="Courier New" panose="02070309020205020404" pitchFamily="49" charset="0"/>
              <a:buChar char="o"/>
            </a:pPr>
            <a:endParaRPr lang="en-US" sz="1900" dirty="0">
              <a:cs typeface="Arial" panose="020B0604020202020204" pitchFamily="34" charset="0"/>
            </a:endParaRPr>
          </a:p>
          <a:p>
            <a:pPr>
              <a:spcAft>
                <a:spcPts val="600"/>
              </a:spcAft>
              <a:buClr>
                <a:srgbClr val="D6DD1D"/>
              </a:buClr>
              <a:buSzPct val="75000"/>
              <a:buFont typeface="Courier New" panose="02070309020205020404" pitchFamily="49" charset="0"/>
              <a:buChar char="o"/>
            </a:pPr>
            <a:r>
              <a:rPr lang="en-US" sz="1900" dirty="0">
                <a:cs typeface="Arial" panose="020B0604020202020204" pitchFamily="34" charset="0"/>
              </a:rPr>
              <a:t>100% pasteurized fruit juice may only be served once per day but can be served </a:t>
            </a:r>
            <a:r>
              <a:rPr lang="en-US" sz="1900" b="1" u="sng" dirty="0">
                <a:cs typeface="Arial" panose="020B0604020202020204" pitchFamily="34" charset="0"/>
              </a:rPr>
              <a:t>every day of the week</a:t>
            </a:r>
          </a:p>
        </p:txBody>
      </p:sp>
      <p:pic>
        <p:nvPicPr>
          <p:cNvPr id="7" name="Audio 6">
            <a:hlinkClick r:id="" action="ppaction://media"/>
            <a:extLst>
              <a:ext uri="{FF2B5EF4-FFF2-40B4-BE49-F238E27FC236}">
                <a16:creationId xmlns:a16="http://schemas.microsoft.com/office/drawing/2014/main" id="{F661AF92-1335-49FD-B5C3-E71D21E001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320562"/>
      </p:ext>
    </p:extLst>
  </p:cSld>
  <p:clrMapOvr>
    <a:masterClrMapping/>
  </p:clrMapOvr>
  <mc:AlternateContent xmlns:mc="http://schemas.openxmlformats.org/markup-compatibility/2006" xmlns:p14="http://schemas.microsoft.com/office/powerpoint/2010/main">
    <mc:Choice Requires="p14">
      <p:transition spd="slow" p14:dur="2000" advTm="36869"/>
    </mc:Choice>
    <mc:Fallback xmlns="">
      <p:transition spd="slow" advTm="3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descr="A picture containing food, table, cup, plate&#10;&#10;Description automatically generated">
            <a:extLst>
              <a:ext uri="{FF2B5EF4-FFF2-40B4-BE49-F238E27FC236}">
                <a16:creationId xmlns:a16="http://schemas.microsoft.com/office/drawing/2014/main" id="{76F14382-B850-4D5C-92C6-4C81F02A13BD}"/>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15730"/>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9">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3"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5"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6" name="Picture 25">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654D3D5D-0FED-4416-933E-8DCADEC23F91}"/>
              </a:ext>
            </a:extLst>
          </p:cNvPr>
          <p:cNvSpPr>
            <a:spLocks noGrp="1"/>
          </p:cNvSpPr>
          <p:nvPr>
            <p:ph type="title"/>
          </p:nvPr>
        </p:nvSpPr>
        <p:spPr>
          <a:xfrm>
            <a:off x="2692398" y="1871131"/>
            <a:ext cx="6815669" cy="1515533"/>
          </a:xfrm>
        </p:spPr>
        <p:txBody>
          <a:bodyPr vert="horz" lIns="91440" tIns="45720" rIns="91440" bIns="45720" rtlCol="0" anchor="b">
            <a:normAutofit fontScale="90000"/>
          </a:bodyPr>
          <a:lstStyle/>
          <a:p>
            <a:r>
              <a:rPr lang="en-US" sz="9600" dirty="0"/>
              <a:t>DAIRY</a:t>
            </a:r>
          </a:p>
        </p:txBody>
      </p:sp>
      <p:cxnSp>
        <p:nvCxnSpPr>
          <p:cNvPr id="28" name="Straight Connector 27">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1E2129B-FF92-4319-B81D-02EAE2211F5A}"/>
              </a:ext>
            </a:extLst>
          </p:cNvPr>
          <p:cNvSpPr txBox="1"/>
          <p:nvPr/>
        </p:nvSpPr>
        <p:spPr>
          <a:xfrm>
            <a:off x="4745604" y="3716864"/>
            <a:ext cx="2672079" cy="830997"/>
          </a:xfrm>
          <a:prstGeom prst="rect">
            <a:avLst/>
          </a:prstGeom>
          <a:noFill/>
        </p:spPr>
        <p:txBody>
          <a:bodyPr wrap="square" rtlCol="0">
            <a:spAutoFit/>
          </a:bodyPr>
          <a:lstStyle/>
          <a:p>
            <a:r>
              <a:rPr lang="en-US" sz="4800" dirty="0"/>
              <a:t>Fluid Milk</a:t>
            </a:r>
          </a:p>
        </p:txBody>
      </p:sp>
      <p:pic>
        <p:nvPicPr>
          <p:cNvPr id="3" name="Audio 2">
            <a:hlinkClick r:id="" action="ppaction://media"/>
            <a:extLst>
              <a:ext uri="{FF2B5EF4-FFF2-40B4-BE49-F238E27FC236}">
                <a16:creationId xmlns:a16="http://schemas.microsoft.com/office/drawing/2014/main" id="{7481388A-B005-43A5-9338-8880DB48E4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2640482"/>
      </p:ext>
    </p:extLst>
  </p:cSld>
  <p:clrMapOvr>
    <a:masterClrMapping/>
  </p:clrMapOvr>
  <mc:AlternateContent xmlns:mc="http://schemas.openxmlformats.org/markup-compatibility/2006" xmlns:p14="http://schemas.microsoft.com/office/powerpoint/2010/main">
    <mc:Choice Requires="p14">
      <p:transition spd="slow" p14:dur="2000" advTm="6449"/>
    </mc:Choice>
    <mc:Fallback xmlns="">
      <p:transition spd="slow" advTm="6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29D6D-CE69-4481-9148-D16109D165BA}"/>
              </a:ext>
            </a:extLst>
          </p:cNvPr>
          <p:cNvPicPr>
            <a:picLocks noChangeAspect="1"/>
          </p:cNvPicPr>
          <p:nvPr/>
        </p:nvPicPr>
        <p:blipFill>
          <a:blip r:embed="rId4"/>
          <a:stretch>
            <a:fillRect/>
          </a:stretch>
        </p:blipFill>
        <p:spPr>
          <a:xfrm>
            <a:off x="0" y="0"/>
            <a:ext cx="4667250" cy="6858000"/>
          </a:xfrm>
          <a:prstGeom prst="rect">
            <a:avLst/>
          </a:prstGeom>
        </p:spPr>
      </p:pic>
      <p:sp>
        <p:nvSpPr>
          <p:cNvPr id="2" name="Title 1">
            <a:extLst>
              <a:ext uri="{FF2B5EF4-FFF2-40B4-BE49-F238E27FC236}">
                <a16:creationId xmlns:a16="http://schemas.microsoft.com/office/drawing/2014/main" id="{786F2B1B-90C7-4D30-82A5-16583A5472A1}"/>
              </a:ext>
            </a:extLst>
          </p:cNvPr>
          <p:cNvSpPr>
            <a:spLocks noGrp="1"/>
          </p:cNvSpPr>
          <p:nvPr>
            <p:ph type="title"/>
          </p:nvPr>
        </p:nvSpPr>
        <p:spPr>
          <a:xfrm>
            <a:off x="0" y="692150"/>
            <a:ext cx="5172076" cy="5473700"/>
          </a:xfrm>
        </p:spPr>
        <p:txBody>
          <a:bodyPr>
            <a:normAutofit/>
          </a:bodyPr>
          <a:lstStyle/>
          <a:p>
            <a:r>
              <a:rPr lang="en-US" sz="4800" dirty="0">
                <a:solidFill>
                  <a:schemeClr val="bg1"/>
                </a:solidFill>
              </a:rPr>
              <a:t>G</a:t>
            </a:r>
            <a:r>
              <a:rPr lang="en-US" sz="4800" b="0" i="0" u="none" strike="noStrike" baseline="0" dirty="0">
                <a:solidFill>
                  <a:schemeClr val="bg1"/>
                </a:solidFill>
              </a:rPr>
              <a:t>oal of USDA’s </a:t>
            </a:r>
            <a:br>
              <a:rPr lang="en-US" sz="4800" b="0" i="0" u="none" strike="noStrike" baseline="0" dirty="0">
                <a:solidFill>
                  <a:schemeClr val="bg1"/>
                </a:solidFill>
              </a:rPr>
            </a:br>
            <a:r>
              <a:rPr lang="en-US" sz="4800" b="0" i="0" u="none" strike="noStrike" baseline="0" dirty="0">
                <a:solidFill>
                  <a:schemeClr val="bg1"/>
                </a:solidFill>
              </a:rPr>
              <a:t>Child &amp; Adult Care </a:t>
            </a:r>
            <a:br>
              <a:rPr lang="en-US" sz="4800" b="0" i="0" u="none" strike="noStrike" baseline="0" dirty="0">
                <a:solidFill>
                  <a:schemeClr val="bg1"/>
                </a:solidFill>
              </a:rPr>
            </a:br>
            <a:r>
              <a:rPr lang="en-US" sz="4800" b="0" i="0" u="none" strike="noStrike" baseline="0" dirty="0">
                <a:solidFill>
                  <a:schemeClr val="bg1"/>
                </a:solidFill>
              </a:rPr>
              <a:t>Food Program:</a:t>
            </a:r>
            <a:endParaRPr lang="en-US" sz="4800" dirty="0">
              <a:solidFill>
                <a:schemeClr val="bg1"/>
              </a:solidFill>
            </a:endParaRPr>
          </a:p>
        </p:txBody>
      </p:sp>
      <p:sp>
        <p:nvSpPr>
          <p:cNvPr id="3" name="Content Placeholder 2">
            <a:extLst>
              <a:ext uri="{FF2B5EF4-FFF2-40B4-BE49-F238E27FC236}">
                <a16:creationId xmlns:a16="http://schemas.microsoft.com/office/drawing/2014/main" id="{11FA2E46-9083-4C98-829E-58273A0B3361}"/>
              </a:ext>
            </a:extLst>
          </p:cNvPr>
          <p:cNvSpPr>
            <a:spLocks noGrp="1"/>
          </p:cNvSpPr>
          <p:nvPr>
            <p:ph idx="1"/>
          </p:nvPr>
        </p:nvSpPr>
        <p:spPr>
          <a:xfrm>
            <a:off x="4810125" y="2379821"/>
            <a:ext cx="7381875" cy="4257675"/>
          </a:xfrm>
        </p:spPr>
        <p:txBody>
          <a:bodyPr>
            <a:normAutofit/>
          </a:bodyPr>
          <a:lstStyle/>
          <a:p>
            <a:pPr marL="0" indent="0">
              <a:buNone/>
            </a:pPr>
            <a:r>
              <a:rPr lang="en-US" sz="4000" dirty="0">
                <a:solidFill>
                  <a:srgbClr val="000000"/>
                </a:solidFill>
              </a:rPr>
              <a:t>T</a:t>
            </a:r>
            <a:r>
              <a:rPr lang="en-US" sz="4000" b="0" i="0" u="none" strike="noStrike" baseline="0" dirty="0">
                <a:solidFill>
                  <a:srgbClr val="000000"/>
                </a:solidFill>
              </a:rPr>
              <a:t>o improve the health and nutrition of children and adults in the program while promoting the development of good eating habits through nutrition educa</a:t>
            </a:r>
            <a:r>
              <a:rPr lang="en-US" sz="4000" dirty="0">
                <a:solidFill>
                  <a:srgbClr val="000000"/>
                </a:solidFill>
              </a:rPr>
              <a:t>tion. </a:t>
            </a:r>
            <a:endParaRPr lang="en-US" sz="5400" dirty="0"/>
          </a:p>
        </p:txBody>
      </p:sp>
      <p:pic>
        <p:nvPicPr>
          <p:cNvPr id="6" name="Picture 5">
            <a:extLst>
              <a:ext uri="{FF2B5EF4-FFF2-40B4-BE49-F238E27FC236}">
                <a16:creationId xmlns:a16="http://schemas.microsoft.com/office/drawing/2014/main" id="{BFB34308-9A14-4788-A61A-178635C1D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20300"/>
            <a:ext cx="8955044" cy="1049020"/>
          </a:xfrm>
          <a:prstGeom prst="rect">
            <a:avLst/>
          </a:prstGeom>
        </p:spPr>
      </p:pic>
      <p:pic>
        <p:nvPicPr>
          <p:cNvPr id="7" name="Audio 6">
            <a:hlinkClick r:id="" action="ppaction://media"/>
            <a:extLst>
              <a:ext uri="{FF2B5EF4-FFF2-40B4-BE49-F238E27FC236}">
                <a16:creationId xmlns:a16="http://schemas.microsoft.com/office/drawing/2014/main" id="{DD00835E-16FD-42F5-B031-723E267556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8414032"/>
      </p:ext>
    </p:extLst>
  </p:cSld>
  <p:clrMapOvr>
    <a:masterClrMapping/>
  </p:clrMapOvr>
  <mc:AlternateContent xmlns:mc="http://schemas.openxmlformats.org/markup-compatibility/2006" xmlns:p14="http://schemas.microsoft.com/office/powerpoint/2010/main">
    <mc:Choice Requires="p14">
      <p:transition spd="slow" p14:dur="2000" advTm="14450"/>
    </mc:Choice>
    <mc:Fallback xmlns="">
      <p:transition spd="slow" advTm="1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6C32C-A000-4802-B093-B6B2EE76B7F5}"/>
              </a:ext>
            </a:extLst>
          </p:cNvPr>
          <p:cNvPicPr>
            <a:picLocks noChangeAspect="1"/>
          </p:cNvPicPr>
          <p:nvPr/>
        </p:nvPicPr>
        <p:blipFill rotWithShape="1">
          <a:blip r:embed="rId4">
            <a:extLst>
              <a:ext uri="{28A0092B-C50C-407E-A947-70E740481C1C}">
                <a14:useLocalDpi xmlns:a14="http://schemas.microsoft.com/office/drawing/2010/main" val="0"/>
              </a:ext>
            </a:extLst>
          </a:blip>
          <a:srcRect b="9602"/>
          <a:stretch/>
        </p:blipFill>
        <p:spPr>
          <a:xfrm>
            <a:off x="377504" y="0"/>
            <a:ext cx="5855842" cy="6867292"/>
          </a:xfrm>
          <a:prstGeom prst="rect">
            <a:avLst/>
          </a:prstGeom>
        </p:spPr>
      </p:pic>
      <p:pic>
        <p:nvPicPr>
          <p:cNvPr id="5" name="Picture 4">
            <a:extLst>
              <a:ext uri="{FF2B5EF4-FFF2-40B4-BE49-F238E27FC236}">
                <a16:creationId xmlns:a16="http://schemas.microsoft.com/office/drawing/2014/main" id="{8EA24507-6CFF-4B36-B07E-3C6B411A1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346" y="0"/>
            <a:ext cx="5640153" cy="6858000"/>
          </a:xfrm>
          <a:prstGeom prst="rect">
            <a:avLst/>
          </a:prstGeom>
        </p:spPr>
      </p:pic>
      <p:pic>
        <p:nvPicPr>
          <p:cNvPr id="4" name="Audio 3">
            <a:hlinkClick r:id="" action="ppaction://media"/>
            <a:extLst>
              <a:ext uri="{FF2B5EF4-FFF2-40B4-BE49-F238E27FC236}">
                <a16:creationId xmlns:a16="http://schemas.microsoft.com/office/drawing/2014/main" id="{108F291B-12AA-4B42-B7DA-B17A40FAC0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9045137"/>
      </p:ext>
    </p:extLst>
  </p:cSld>
  <p:clrMapOvr>
    <a:masterClrMapping/>
  </p:clrMapOvr>
  <mc:AlternateContent xmlns:mc="http://schemas.openxmlformats.org/markup-compatibility/2006" xmlns:p14="http://schemas.microsoft.com/office/powerpoint/2010/main">
    <mc:Choice Requires="p14">
      <p:transition spd="slow" p14:dur="2000" advTm="25797"/>
    </mc:Choice>
    <mc:Fallback xmlns="">
      <p:transition spd="slow" advTm="25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2D68D-8293-4D99-9B1B-6A8EAAA30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378" y="0"/>
            <a:ext cx="6021064" cy="6858000"/>
          </a:xfrm>
          <a:prstGeom prst="rect">
            <a:avLst/>
          </a:prstGeom>
        </p:spPr>
      </p:pic>
      <p:pic>
        <p:nvPicPr>
          <p:cNvPr id="5" name="Picture 4">
            <a:extLst>
              <a:ext uri="{FF2B5EF4-FFF2-40B4-BE49-F238E27FC236}">
                <a16:creationId xmlns:a16="http://schemas.microsoft.com/office/drawing/2014/main" id="{6B470C4F-3778-499C-B2CC-F797B752EE0A}"/>
              </a:ext>
            </a:extLst>
          </p:cNvPr>
          <p:cNvPicPr>
            <a:picLocks noChangeAspect="1"/>
          </p:cNvPicPr>
          <p:nvPr/>
        </p:nvPicPr>
        <p:blipFill rotWithShape="1">
          <a:blip r:embed="rId5">
            <a:extLst>
              <a:ext uri="{28A0092B-C50C-407E-A947-70E740481C1C}">
                <a14:useLocalDpi xmlns:a14="http://schemas.microsoft.com/office/drawing/2010/main" val="0"/>
              </a:ext>
            </a:extLst>
          </a:blip>
          <a:srcRect l="5068" r="8125"/>
          <a:stretch/>
        </p:blipFill>
        <p:spPr>
          <a:xfrm>
            <a:off x="6136829" y="0"/>
            <a:ext cx="5796793" cy="6858000"/>
          </a:xfrm>
          <a:prstGeom prst="rect">
            <a:avLst/>
          </a:prstGeom>
        </p:spPr>
      </p:pic>
      <p:pic>
        <p:nvPicPr>
          <p:cNvPr id="6" name="Audio 5">
            <a:hlinkClick r:id="" action="ppaction://media"/>
            <a:extLst>
              <a:ext uri="{FF2B5EF4-FFF2-40B4-BE49-F238E27FC236}">
                <a16:creationId xmlns:a16="http://schemas.microsoft.com/office/drawing/2014/main" id="{69836584-EAEF-4309-9E84-20FD10EC1E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3730421"/>
      </p:ext>
    </p:extLst>
  </p:cSld>
  <p:clrMapOvr>
    <a:masterClrMapping/>
  </p:clrMapOvr>
  <mc:AlternateContent xmlns:mc="http://schemas.openxmlformats.org/markup-compatibility/2006" xmlns:p14="http://schemas.microsoft.com/office/powerpoint/2010/main">
    <mc:Choice Requires="p14">
      <p:transition spd="slow" p14:dur="2000" advTm="28939"/>
    </mc:Choice>
    <mc:Fallback xmlns="">
      <p:transition spd="slow" advTm="28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1A2E62C-C22B-4EC4-8B44-29B86D5F6317}"/>
              </a:ext>
            </a:extLst>
          </p:cNvPr>
          <p:cNvSpPr>
            <a:spLocks noGrp="1"/>
          </p:cNvSpPr>
          <p:nvPr>
            <p:ph type="title"/>
          </p:nvPr>
        </p:nvSpPr>
        <p:spPr>
          <a:xfrm>
            <a:off x="952107" y="954756"/>
            <a:ext cx="2856321" cy="4946003"/>
          </a:xfrm>
        </p:spPr>
        <p:txBody>
          <a:bodyPr>
            <a:normAutofit/>
          </a:bodyPr>
          <a:lstStyle/>
          <a:p>
            <a:r>
              <a:rPr lang="en-US" dirty="0">
                <a:solidFill>
                  <a:srgbClr val="FFFFFF"/>
                </a:solidFill>
                <a:latin typeface="Arial" panose="020B0604020202020204" pitchFamily="34" charset="0"/>
                <a:cs typeface="Arial" panose="020B0604020202020204" pitchFamily="34" charset="0"/>
              </a:rPr>
              <a:t>Creditable Milk</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6" name="TextBox 5">
            <a:extLst>
              <a:ext uri="{FF2B5EF4-FFF2-40B4-BE49-F238E27FC236}">
                <a16:creationId xmlns:a16="http://schemas.microsoft.com/office/drawing/2014/main" id="{18114089-25D5-472E-9A9A-A6122E24A366}"/>
              </a:ext>
            </a:extLst>
          </p:cNvPr>
          <p:cNvSpPr txBox="1"/>
          <p:nvPr/>
        </p:nvSpPr>
        <p:spPr>
          <a:xfrm>
            <a:off x="5542094" y="2560413"/>
            <a:ext cx="5762108" cy="369332"/>
          </a:xfrm>
          <a:prstGeom prst="rect">
            <a:avLst/>
          </a:prstGeom>
          <a:noFill/>
          <a:ln w="57150">
            <a:solidFill>
              <a:srgbClr val="FFFF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Garamond" panose="02020404030301010803"/>
                <a:ea typeface="+mn-ea"/>
                <a:cs typeface="+mn-cs"/>
              </a:rPr>
              <a:t>Note: Soy Milk is also creditable in CACFP</a:t>
            </a:r>
          </a:p>
        </p:txBody>
      </p:sp>
      <p:pic>
        <p:nvPicPr>
          <p:cNvPr id="11" name="Picture 10">
            <a:extLst>
              <a:ext uri="{FF2B5EF4-FFF2-40B4-BE49-F238E27FC236}">
                <a16:creationId xmlns:a16="http://schemas.microsoft.com/office/drawing/2014/main" id="{FF04980A-837F-483C-8CAD-4C009F8EC4A7}"/>
              </a:ext>
            </a:extLst>
          </p:cNvPr>
          <p:cNvPicPr>
            <a:picLocks noChangeAspect="1"/>
          </p:cNvPicPr>
          <p:nvPr/>
        </p:nvPicPr>
        <p:blipFill>
          <a:blip r:embed="rId5"/>
          <a:stretch>
            <a:fillRect/>
          </a:stretch>
        </p:blipFill>
        <p:spPr>
          <a:xfrm>
            <a:off x="5688673" y="3038770"/>
            <a:ext cx="5468950" cy="3750866"/>
          </a:xfrm>
          <a:prstGeom prst="rect">
            <a:avLst/>
          </a:prstGeom>
        </p:spPr>
      </p:pic>
      <p:pic>
        <p:nvPicPr>
          <p:cNvPr id="15" name="Picture 14">
            <a:extLst>
              <a:ext uri="{FF2B5EF4-FFF2-40B4-BE49-F238E27FC236}">
                <a16:creationId xmlns:a16="http://schemas.microsoft.com/office/drawing/2014/main" id="{79E07E60-3DB6-4115-AB4A-8F2BC4634C2F}"/>
              </a:ext>
            </a:extLst>
          </p:cNvPr>
          <p:cNvPicPr>
            <a:picLocks noChangeAspect="1"/>
          </p:cNvPicPr>
          <p:nvPr/>
        </p:nvPicPr>
        <p:blipFill>
          <a:blip r:embed="rId6"/>
          <a:stretch>
            <a:fillRect/>
          </a:stretch>
        </p:blipFill>
        <p:spPr>
          <a:xfrm>
            <a:off x="9876843" y="0"/>
            <a:ext cx="2125185" cy="2385584"/>
          </a:xfrm>
          <a:prstGeom prst="rect">
            <a:avLst/>
          </a:prstGeom>
        </p:spPr>
      </p:pic>
      <p:pic>
        <p:nvPicPr>
          <p:cNvPr id="16" name="Picture 15">
            <a:extLst>
              <a:ext uri="{FF2B5EF4-FFF2-40B4-BE49-F238E27FC236}">
                <a16:creationId xmlns:a16="http://schemas.microsoft.com/office/drawing/2014/main" id="{15401248-091E-433E-8020-739953536891}"/>
              </a:ext>
            </a:extLst>
          </p:cNvPr>
          <p:cNvPicPr>
            <a:picLocks noChangeAspect="1"/>
          </p:cNvPicPr>
          <p:nvPr/>
        </p:nvPicPr>
        <p:blipFill>
          <a:blip r:embed="rId7"/>
          <a:stretch>
            <a:fillRect/>
          </a:stretch>
        </p:blipFill>
        <p:spPr>
          <a:xfrm>
            <a:off x="7364445" y="-844"/>
            <a:ext cx="2125186" cy="2383542"/>
          </a:xfrm>
          <a:prstGeom prst="rect">
            <a:avLst/>
          </a:prstGeom>
        </p:spPr>
      </p:pic>
      <p:pic>
        <p:nvPicPr>
          <p:cNvPr id="17" name="Picture 16">
            <a:extLst>
              <a:ext uri="{FF2B5EF4-FFF2-40B4-BE49-F238E27FC236}">
                <a16:creationId xmlns:a16="http://schemas.microsoft.com/office/drawing/2014/main" id="{ED6AC666-1B2A-4328-AE0C-C121FF863C88}"/>
              </a:ext>
            </a:extLst>
          </p:cNvPr>
          <p:cNvPicPr>
            <a:picLocks noChangeAspect="1"/>
          </p:cNvPicPr>
          <p:nvPr/>
        </p:nvPicPr>
        <p:blipFill>
          <a:blip r:embed="rId8"/>
          <a:stretch>
            <a:fillRect/>
          </a:stretch>
        </p:blipFill>
        <p:spPr>
          <a:xfrm>
            <a:off x="4845337" y="0"/>
            <a:ext cx="2103792" cy="2420215"/>
          </a:xfrm>
          <a:prstGeom prst="rect">
            <a:avLst/>
          </a:prstGeom>
        </p:spPr>
      </p:pic>
      <p:pic>
        <p:nvPicPr>
          <p:cNvPr id="24" name="Audio 23">
            <a:hlinkClick r:id="" action="ppaction://media"/>
            <a:extLst>
              <a:ext uri="{FF2B5EF4-FFF2-40B4-BE49-F238E27FC236}">
                <a16:creationId xmlns:a16="http://schemas.microsoft.com/office/drawing/2014/main" id="{C7ABAB12-B49C-4E60-B332-970A3DB60D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366126"/>
      </p:ext>
    </p:extLst>
  </p:cSld>
  <p:clrMapOvr>
    <a:masterClrMapping/>
  </p:clrMapOvr>
  <mc:AlternateContent xmlns:mc="http://schemas.openxmlformats.org/markup-compatibility/2006" xmlns:p14="http://schemas.microsoft.com/office/powerpoint/2010/main">
    <mc:Choice Requires="p14">
      <p:transition spd="slow" p14:dur="2000" advTm="46423"/>
    </mc:Choice>
    <mc:Fallback xmlns="">
      <p:transition spd="slow" advTm="46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D4CA73-BA22-415A-9387-E5CA9FC5BED6}"/>
              </a:ext>
            </a:extLst>
          </p:cNvPr>
          <p:cNvSpPr txBox="1"/>
          <p:nvPr/>
        </p:nvSpPr>
        <p:spPr>
          <a:xfrm>
            <a:off x="939076" y="1548594"/>
            <a:ext cx="5261470"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The CACFP requires that fluid milk substitutes be </a:t>
            </a:r>
            <a:r>
              <a:rPr kumimoji="0" lang="en-US" sz="1800" b="1" i="0" u="sng" strike="noStrike" kern="1200" cap="none" spc="0" normalizeH="0" baseline="0" noProof="0" dirty="0">
                <a:ln>
                  <a:noFill/>
                </a:ln>
                <a:solidFill>
                  <a:prstClr val="black"/>
                </a:solidFill>
                <a:effectLst/>
                <a:uLnTx/>
                <a:uFillTx/>
                <a:latin typeface="Garamond" panose="02020404030301010803"/>
                <a:ea typeface="+mn-ea"/>
                <a:cs typeface="+mn-cs"/>
              </a:rPr>
              <a:t>nutritionally equivalent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to milk and meet the following nutritional standards (7 CFR 210.10(m)(3)).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A FINAL UDSA RULE addressed the substitution of fluid milk for children who’s non-disabling allergies, culture, religion, or ethical beliefs do not allow consumption of cows milk.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Parents may request in writing a fluid milk substitute</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A Medical Exception Statement signed by a physician is NOT required for this type of request (mild substitution ONLY).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pic>
        <p:nvPicPr>
          <p:cNvPr id="6" name="Picture 5">
            <a:extLst>
              <a:ext uri="{FF2B5EF4-FFF2-40B4-BE49-F238E27FC236}">
                <a16:creationId xmlns:a16="http://schemas.microsoft.com/office/drawing/2014/main" id="{78A37F0D-22DB-46DF-B406-12133C54BABB}"/>
              </a:ext>
            </a:extLst>
          </p:cNvPr>
          <p:cNvPicPr>
            <a:picLocks noChangeAspect="1"/>
          </p:cNvPicPr>
          <p:nvPr/>
        </p:nvPicPr>
        <p:blipFill>
          <a:blip r:embed="rId5"/>
          <a:stretch>
            <a:fillRect/>
          </a:stretch>
        </p:blipFill>
        <p:spPr>
          <a:xfrm>
            <a:off x="6348847" y="235648"/>
            <a:ext cx="4904076" cy="6386703"/>
          </a:xfrm>
          <a:prstGeom prst="rect">
            <a:avLst/>
          </a:prstGeom>
        </p:spPr>
      </p:pic>
      <p:cxnSp>
        <p:nvCxnSpPr>
          <p:cNvPr id="7" name="Straight Arrow Connector 6">
            <a:extLst>
              <a:ext uri="{FF2B5EF4-FFF2-40B4-BE49-F238E27FC236}">
                <a16:creationId xmlns:a16="http://schemas.microsoft.com/office/drawing/2014/main" id="{AFE8D76F-04C3-45D5-98D1-3BF6A95975C5}"/>
              </a:ext>
            </a:extLst>
          </p:cNvPr>
          <p:cNvCxnSpPr>
            <a:cxnSpLocks/>
          </p:cNvCxnSpPr>
          <p:nvPr/>
        </p:nvCxnSpPr>
        <p:spPr>
          <a:xfrm flipV="1">
            <a:off x="5604265" y="1460621"/>
            <a:ext cx="1266076" cy="24348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46F4AA9B-E3D6-4EA8-A1E7-5E270D45F3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9150411"/>
      </p:ext>
    </p:extLst>
  </p:cSld>
  <p:clrMapOvr>
    <a:masterClrMapping/>
  </p:clrMapOvr>
  <mc:AlternateContent xmlns:mc="http://schemas.openxmlformats.org/markup-compatibility/2006" xmlns:p14="http://schemas.microsoft.com/office/powerpoint/2010/main">
    <mc:Choice Requires="p14">
      <p:transition spd="slow" p14:dur="2000" advTm="36337"/>
    </mc:Choice>
    <mc:Fallback xmlns="">
      <p:transition spd="slow" advTm="36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1A2E62C-C22B-4EC4-8B44-29B86D5F6317}"/>
              </a:ext>
            </a:extLst>
          </p:cNvPr>
          <p:cNvSpPr>
            <a:spLocks noGrp="1"/>
          </p:cNvSpPr>
          <p:nvPr>
            <p:ph type="title"/>
          </p:nvPr>
        </p:nvSpPr>
        <p:spPr>
          <a:xfrm>
            <a:off x="952107" y="954756"/>
            <a:ext cx="2856321" cy="4946003"/>
          </a:xfrm>
        </p:spPr>
        <p:txBody>
          <a:bodyPr>
            <a:normAutofit/>
          </a:bodyPr>
          <a:lstStyle/>
          <a:p>
            <a:r>
              <a:rPr lang="en-US" dirty="0">
                <a:solidFill>
                  <a:srgbClr val="FFFFFF"/>
                </a:solidFill>
                <a:latin typeface="Arial" panose="020B0604020202020204" pitchFamily="34" charset="0"/>
                <a:cs typeface="Arial" panose="020B0604020202020204" pitchFamily="34" charset="0"/>
              </a:rPr>
              <a:t>Resources Section</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3" name="Picture 12">
            <a:extLst>
              <a:ext uri="{FF2B5EF4-FFF2-40B4-BE49-F238E27FC236}">
                <a16:creationId xmlns:a16="http://schemas.microsoft.com/office/drawing/2014/main" id="{EE1DA8E5-4151-47C1-9AA8-EB980470BB15}"/>
              </a:ext>
            </a:extLst>
          </p:cNvPr>
          <p:cNvPicPr>
            <a:picLocks noChangeAspect="1"/>
          </p:cNvPicPr>
          <p:nvPr/>
        </p:nvPicPr>
        <p:blipFill>
          <a:blip r:embed="rId5"/>
          <a:stretch>
            <a:fillRect/>
          </a:stretch>
        </p:blipFill>
        <p:spPr>
          <a:xfrm>
            <a:off x="4904509" y="-14324"/>
            <a:ext cx="7068913" cy="6851542"/>
          </a:xfrm>
          <a:prstGeom prst="rect">
            <a:avLst/>
          </a:prstGeom>
        </p:spPr>
      </p:pic>
      <p:pic>
        <p:nvPicPr>
          <p:cNvPr id="3" name="Audio 2">
            <a:hlinkClick r:id="" action="ppaction://media"/>
            <a:extLst>
              <a:ext uri="{FF2B5EF4-FFF2-40B4-BE49-F238E27FC236}">
                <a16:creationId xmlns:a16="http://schemas.microsoft.com/office/drawing/2014/main" id="{63426739-9BF2-49AA-A825-529361B2F7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7010201"/>
      </p:ext>
    </p:extLst>
  </p:cSld>
  <p:clrMapOvr>
    <a:masterClrMapping/>
  </p:clrMapOvr>
  <mc:AlternateContent xmlns:mc="http://schemas.openxmlformats.org/markup-compatibility/2006">
    <mc:Choice xmlns:p14="http://schemas.microsoft.com/office/powerpoint/2010/main" Requires="p14">
      <p:transition spd="slow" p14:dur="2000" advTm="19223"/>
    </mc:Choice>
    <mc:Fallback>
      <p:transition spd="slow" advTm="19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9163" y="5336681"/>
            <a:ext cx="2142837" cy="1666793"/>
          </a:xfrm>
          <a:prstGeom prst="rect">
            <a:avLst/>
          </a:prstGeom>
        </p:spPr>
      </p:pic>
      <p:sp>
        <p:nvSpPr>
          <p:cNvPr id="23" name="Rectangle 22">
            <a:extLst>
              <a:ext uri="{FF2B5EF4-FFF2-40B4-BE49-F238E27FC236}">
                <a16:creationId xmlns:a16="http://schemas.microsoft.com/office/drawing/2014/main" id="{5360D8EB-14D0-432D-BD44-570F420AFCDA}"/>
              </a:ext>
            </a:extLst>
          </p:cNvPr>
          <p:cNvSpPr/>
          <p:nvPr/>
        </p:nvSpPr>
        <p:spPr>
          <a:xfrm>
            <a:off x="11004" y="0"/>
            <a:ext cx="3929492" cy="6858000"/>
          </a:xfrm>
          <a:prstGeom prst="rect">
            <a:avLst/>
          </a:prstGeom>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FDB4E8-D671-4530-B09C-A83B2B3B2382}"/>
              </a:ext>
            </a:extLst>
          </p:cNvPr>
          <p:cNvSpPr txBox="1"/>
          <p:nvPr/>
        </p:nvSpPr>
        <p:spPr>
          <a:xfrm>
            <a:off x="3965608" y="198821"/>
            <a:ext cx="7653315" cy="6458371"/>
          </a:xfrm>
          <a:prstGeom prst="rect">
            <a:avLst/>
          </a:prstGeom>
          <a:noFill/>
        </p:spPr>
        <p:txBody>
          <a:bodyPr wrap="square">
            <a:spAutoFit/>
          </a:bodyPr>
          <a:lstStyle/>
          <a:p>
            <a:pPr marL="0" marR="0" lvl="0" indent="0" algn="l" defTabSz="914400" rtl="0" eaLnBrk="1" fontAlgn="auto" latinLnBrk="0" hangingPunct="1">
              <a:lnSpc>
                <a:spcPct val="107000"/>
              </a:lnSpc>
              <a:spcBef>
                <a:spcPts val="1200"/>
              </a:spcBef>
              <a:spcAft>
                <a:spcPts val="1200"/>
              </a:spcAft>
              <a:buClrTx/>
              <a:buSzTx/>
              <a:buFontTx/>
              <a:buNone/>
              <a:tabLst/>
              <a:defRPr/>
            </a:pPr>
            <a:r>
              <a:rPr kumimoji="0" lang="en-US" sz="2400" b="1" i="0" u="sng" strike="noStrike" kern="1800" cap="none" spc="0" normalizeH="0" baseline="0" noProof="0" dirty="0">
                <a:ln>
                  <a:noFill/>
                </a:ln>
                <a:solidFill>
                  <a:srgbClr val="0071BC"/>
                </a:solidFill>
                <a:effectLst/>
                <a:uLnTx/>
                <a:uFillTx/>
                <a:latin typeface="Source Sans Pro" panose="020B0503030403020204" pitchFamily="34" charset="0"/>
                <a:ea typeface="Times New Roman" panose="02020603050405020304" pitchFamily="18" charset="0"/>
                <a:cs typeface="Arial" panose="020B0604020202020204" pitchFamily="34" charset="0"/>
              </a:rPr>
              <a:t>USDA Non-Discrimination Statement</a:t>
            </a:r>
            <a:endPar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kern="1600" dirty="0">
              <a:effectLst/>
              <a:latin typeface="Arial" panose="020B0604020202020204" pitchFamily="34" charset="0"/>
              <a:ea typeface="Arial" panose="020B0604020202020204" pitchFamily="34" charset="0"/>
              <a:cs typeface="Arial" panose="020B0604020202020204" pitchFamily="34" charset="0"/>
            </a:endParaRPr>
          </a:p>
          <a:p>
            <a:pPr marL="0" marR="0">
              <a:spcBef>
                <a:spcPts val="0"/>
              </a:spcBef>
              <a:spcAft>
                <a:spcPts val="0"/>
              </a:spcAft>
            </a:pPr>
            <a:r>
              <a:rPr lang="en-US" sz="1400" kern="1600" dirty="0">
                <a:effectLst/>
                <a:latin typeface="Arial" panose="020B0604020202020204" pitchFamily="34" charset="0"/>
                <a:ea typeface="Arial" panose="020B0604020202020204" pitchFamily="34" charset="0"/>
                <a:cs typeface="Arial" panose="020B0604020202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400" kern="1600" dirty="0">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400" kern="1600" dirty="0">
                <a:effectLst/>
                <a:latin typeface="Arial" panose="020B0604020202020204" pitchFamily="34" charset="0"/>
                <a:ea typeface="Arial" panose="020B0604020202020204" pitchFamily="34" charset="0"/>
                <a:cs typeface="Arial" panose="020B0604020202020204" pitchFamily="34" charset="0"/>
              </a:rPr>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400" kern="1600" dirty="0">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400" kern="1600" dirty="0">
                <a:effectLst/>
                <a:latin typeface="Arial" panose="020B0604020202020204" pitchFamily="34" charset="0"/>
                <a:ea typeface="Arial" panose="020B0604020202020204" pitchFamily="34" charset="0"/>
                <a:cs typeface="Arial" panose="020B0604020202020204" pitchFamily="34" charset="0"/>
              </a:rPr>
              <a:t>To file a program discrimination complaint, complete the USDA Program Discrimination Complaint Form, AD-3027, found online at How to File a Program Discrimination Complaint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a:t>
            </a:r>
            <a:r>
              <a:rPr lang="en-US" sz="1400" kern="1600" dirty="0">
                <a:effectLst/>
                <a:latin typeface="Arial" panose="020B0604020202020204" pitchFamily="34" charset="0"/>
                <a:ea typeface="Arial" panose="020B0604020202020204" pitchFamily="34" charset="0"/>
                <a:cs typeface="Arial" panose="020B0604020202020204" pitchFamily="34" charset="0"/>
                <a:hlinkClick r:id="rId5"/>
              </a:rPr>
              <a:t>program.intake@usda.gov</a:t>
            </a:r>
            <a:r>
              <a:rPr lang="en-US" sz="1400" kern="1600" dirty="0">
                <a:effectLst/>
                <a:latin typeface="Arial" panose="020B0604020202020204" pitchFamily="34" charset="0"/>
                <a:ea typeface="Arial" panose="020B0604020202020204" pitchFamily="34" charset="0"/>
                <a:cs typeface="Arial" panose="020B0604020202020204" pitchFamily="34" charset="0"/>
              </a:rPr>
              <a:t>. </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400" kern="1600" dirty="0">
                <a:effectLst/>
                <a:latin typeface="Arial" panose="020B0604020202020204" pitchFamily="34" charset="0"/>
                <a:ea typeface="Arial" panose="020B0604020202020204" pitchFamily="34" charset="0"/>
                <a:cs typeface="Arial" panose="020B0604020202020204" pitchFamily="34" charset="0"/>
              </a:rPr>
              <a:t> </a:t>
            </a:r>
          </a:p>
          <a:p>
            <a:pPr marL="0" marR="0">
              <a:spcBef>
                <a:spcPts val="0"/>
              </a:spcBef>
              <a:spcAft>
                <a:spcPts val="0"/>
              </a:spcAft>
            </a:pP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a:spcBef>
                <a:spcPts val="0"/>
              </a:spcBef>
              <a:spcAft>
                <a:spcPts val="0"/>
              </a:spcAft>
            </a:pPr>
            <a:r>
              <a:rPr lang="en-US" sz="1400" b="1" kern="1600" dirty="0">
                <a:effectLst/>
                <a:latin typeface="Arial" panose="020B0604020202020204" pitchFamily="34" charset="0"/>
                <a:ea typeface="Arial" panose="020B0604020202020204" pitchFamily="34" charset="0"/>
                <a:cs typeface="Arial" panose="020B0604020202020204" pitchFamily="34" charset="0"/>
              </a:rPr>
              <a:t>USDA is an equal opportunity provider, employer, and lender.</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8294908-3904-4427-8F36-A39E5F3B831A}"/>
              </a:ext>
            </a:extLst>
          </p:cNvPr>
          <p:cNvSpPr txBox="1"/>
          <p:nvPr/>
        </p:nvSpPr>
        <p:spPr>
          <a:xfrm>
            <a:off x="101747" y="2049837"/>
            <a:ext cx="35393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Arkansas Special Nutrition Program Website:</a:t>
            </a:r>
          </a:p>
        </p:txBody>
      </p:sp>
      <p:sp>
        <p:nvSpPr>
          <p:cNvPr id="13" name="TextBox 12">
            <a:extLst>
              <a:ext uri="{FF2B5EF4-FFF2-40B4-BE49-F238E27FC236}">
                <a16:creationId xmlns:a16="http://schemas.microsoft.com/office/drawing/2014/main" id="{303C095D-3E77-40F3-94EC-77DC07E0FDA0}"/>
              </a:ext>
            </a:extLst>
          </p:cNvPr>
          <p:cNvSpPr txBox="1"/>
          <p:nvPr/>
        </p:nvSpPr>
        <p:spPr>
          <a:xfrm>
            <a:off x="-11004" y="3429000"/>
            <a:ext cx="3940496" cy="70788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C000">
                    <a:lumMod val="60000"/>
                    <a:lumOff val="40000"/>
                  </a:srgbClr>
                </a:solidFill>
                <a:effectLst/>
                <a:uLnTx/>
                <a:uFillTx/>
                <a:latin typeface="Source Sans Pro Web"/>
                <a:ea typeface="+mn-ea"/>
                <a:cs typeface="+mn-cs"/>
                <a:hlinkClick r:id="rId6">
                  <a:extLst>
                    <a:ext uri="{A12FA001-AC4F-418D-AE19-62706E023703}">
                      <ahyp:hlinkClr xmlns:ahyp="http://schemas.microsoft.com/office/drawing/2018/hyperlinkcolor" val="tx"/>
                    </a:ext>
                  </a:extLst>
                </a:hlinkClick>
              </a:rPr>
              <a:t>https://dhs.arkansas.gov/dccece/snp/WelcomeSNPM.aspx</a:t>
            </a:r>
            <a:r>
              <a:rPr kumimoji="0" lang="en-US" sz="2000" b="0" i="0" u="none" strike="noStrike" kern="1200" cap="none" spc="0" normalizeH="0" baseline="0" noProof="0" dirty="0">
                <a:ln>
                  <a:noFill/>
                </a:ln>
                <a:solidFill>
                  <a:srgbClr val="FFC000">
                    <a:lumMod val="60000"/>
                    <a:lumOff val="40000"/>
                  </a:srgbClr>
                </a:solidFill>
                <a:effectLst/>
                <a:uLnTx/>
                <a:uFillTx/>
                <a:latin typeface="Source Sans Pro Web"/>
                <a:ea typeface="+mn-ea"/>
                <a:cs typeface="+mn-cs"/>
              </a:rPr>
              <a:t> </a:t>
            </a:r>
            <a:endParaRPr kumimoji="0" lang="en-US" sz="12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endParaRPr>
          </a:p>
        </p:txBody>
      </p:sp>
      <p:pic>
        <p:nvPicPr>
          <p:cNvPr id="18" name="Audio 17">
            <a:hlinkClick r:id="" action="ppaction://media"/>
            <a:extLst>
              <a:ext uri="{FF2B5EF4-FFF2-40B4-BE49-F238E27FC236}">
                <a16:creationId xmlns:a16="http://schemas.microsoft.com/office/drawing/2014/main" id="{A6B9DB91-A19B-4F68-89CA-5163B77FBF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0377627"/>
      </p:ext>
    </p:extLst>
  </p:cSld>
  <p:clrMapOvr>
    <a:masterClrMapping/>
  </p:clrMapOvr>
  <mc:AlternateContent xmlns:mc="http://schemas.openxmlformats.org/markup-compatibility/2006" xmlns:p14="http://schemas.microsoft.com/office/powerpoint/2010/main">
    <mc:Choice Requires="p14">
      <p:transition spd="slow" p14:dur="2000" advTm="15621"/>
    </mc:Choice>
    <mc:Fallback xmlns="">
      <p:transition spd="slow" advTm="1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0AB81-9C29-437E-BDC2-E8859473644D}"/>
              </a:ext>
            </a:extLst>
          </p:cNvPr>
          <p:cNvPicPr>
            <a:picLocks noChangeAspect="1"/>
          </p:cNvPicPr>
          <p:nvPr/>
        </p:nvPicPr>
        <p:blipFill rotWithShape="1">
          <a:blip r:embed="rId4">
            <a:extLst>
              <a:ext uri="{28A0092B-C50C-407E-A947-70E740481C1C}">
                <a14:useLocalDpi xmlns:a14="http://schemas.microsoft.com/office/drawing/2010/main" val="0"/>
              </a:ext>
            </a:extLst>
          </a:blip>
          <a:srcRect l="1727" t="28063"/>
          <a:stretch/>
        </p:blipFill>
        <p:spPr>
          <a:xfrm>
            <a:off x="6951621" y="1933575"/>
            <a:ext cx="5219991" cy="49334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836" y="5396796"/>
            <a:ext cx="2142837" cy="1666793"/>
          </a:xfrm>
          <a:prstGeom prst="rect">
            <a:avLst/>
          </a:prstGeom>
        </p:spPr>
      </p:pic>
      <p:pic>
        <p:nvPicPr>
          <p:cNvPr id="8" name="Picture 7">
            <a:extLst>
              <a:ext uri="{FF2B5EF4-FFF2-40B4-BE49-F238E27FC236}">
                <a16:creationId xmlns:a16="http://schemas.microsoft.com/office/drawing/2014/main" id="{821203D5-60C4-4E7A-8905-DB1BFE841D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7528" y="-204350"/>
            <a:ext cx="1964329" cy="1964329"/>
          </a:xfrm>
          <a:prstGeom prst="rect">
            <a:avLst/>
          </a:prstGeom>
        </p:spPr>
      </p:pic>
      <p:pic>
        <p:nvPicPr>
          <p:cNvPr id="16" name="Picture 15">
            <a:extLst>
              <a:ext uri="{FF2B5EF4-FFF2-40B4-BE49-F238E27FC236}">
                <a16:creationId xmlns:a16="http://schemas.microsoft.com/office/drawing/2014/main" id="{5B15E121-D3FB-4638-9A55-82071F4FB8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1912" y="942453"/>
            <a:ext cx="1964329" cy="1964329"/>
          </a:xfrm>
          <a:prstGeom prst="rect">
            <a:avLst/>
          </a:prstGeom>
        </p:spPr>
      </p:pic>
      <p:pic>
        <p:nvPicPr>
          <p:cNvPr id="18" name="Picture 17">
            <a:extLst>
              <a:ext uri="{FF2B5EF4-FFF2-40B4-BE49-F238E27FC236}">
                <a16:creationId xmlns:a16="http://schemas.microsoft.com/office/drawing/2014/main" id="{BD9EECAE-1243-4899-AB78-30D98D693C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0506" y="3520315"/>
            <a:ext cx="1964329" cy="1964329"/>
          </a:xfrm>
          <a:prstGeom prst="rect">
            <a:avLst/>
          </a:prstGeom>
        </p:spPr>
      </p:pic>
      <p:sp>
        <p:nvSpPr>
          <p:cNvPr id="19" name="TextBox 18">
            <a:extLst>
              <a:ext uri="{FF2B5EF4-FFF2-40B4-BE49-F238E27FC236}">
                <a16:creationId xmlns:a16="http://schemas.microsoft.com/office/drawing/2014/main" id="{3DAF46F6-A63B-4EED-A2A5-F965259D6F09}"/>
              </a:ext>
            </a:extLst>
          </p:cNvPr>
          <p:cNvSpPr txBox="1"/>
          <p:nvPr/>
        </p:nvSpPr>
        <p:spPr>
          <a:xfrm>
            <a:off x="4566702" y="4245126"/>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Arkansas DHS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C3F9713-DD34-4EC3-83DB-CE0D55162321}"/>
              </a:ext>
            </a:extLst>
          </p:cNvPr>
          <p:cNvSpPr txBox="1"/>
          <p:nvPr/>
        </p:nvSpPr>
        <p:spPr>
          <a:xfrm>
            <a:off x="4570168" y="554243"/>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www.facebook.com/ArkDHS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020FCBA-AC11-4E7C-8A41-A50C579BF752}"/>
              </a:ext>
            </a:extLst>
          </p:cNvPr>
          <p:cNvSpPr txBox="1"/>
          <p:nvPr/>
        </p:nvSpPr>
        <p:spPr>
          <a:xfrm>
            <a:off x="4570168" y="1702502"/>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srgbClr val="007CC2"/>
                </a:solidFill>
                <a:effectLst/>
                <a:uLnTx/>
                <a:uFillTx/>
                <a:latin typeface="Calibri" panose="020F0502020204030204"/>
                <a:ea typeface="+mn-ea"/>
                <a:cs typeface="+mn-cs"/>
              </a:rPr>
              <a:t>ARHumanServices</a:t>
            </a: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sp>
        <p:nvSpPr>
          <p:cNvPr id="25" name="Pentagon 8">
            <a:extLst>
              <a:ext uri="{FF2B5EF4-FFF2-40B4-BE49-F238E27FC236}">
                <a16:creationId xmlns:a16="http://schemas.microsoft.com/office/drawing/2014/main" id="{462F9360-DDA4-4C78-96CB-F905558BE09E}"/>
              </a:ext>
            </a:extLst>
          </p:cNvPr>
          <p:cNvSpPr/>
          <p:nvPr/>
        </p:nvSpPr>
        <p:spPr>
          <a:xfrm>
            <a:off x="-48170" y="5932016"/>
            <a:ext cx="3254078" cy="442896"/>
          </a:xfrm>
          <a:prstGeom prst="snip1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5298591-8563-4AB2-8074-CF621AD331C7}"/>
              </a:ext>
            </a:extLst>
          </p:cNvPr>
          <p:cNvSpPr/>
          <p:nvPr/>
        </p:nvSpPr>
        <p:spPr>
          <a:xfrm>
            <a:off x="-18866" y="18670"/>
            <a:ext cx="3204814" cy="6839330"/>
          </a:xfrm>
          <a:prstGeom prst="rect">
            <a:avLst/>
          </a:prstGeom>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entagon 5">
            <a:extLst>
              <a:ext uri="{FF2B5EF4-FFF2-40B4-BE49-F238E27FC236}">
                <a16:creationId xmlns:a16="http://schemas.microsoft.com/office/drawing/2014/main" id="{F018FBA2-D0EB-4394-B23F-90F50D6AA0C0}"/>
              </a:ext>
            </a:extLst>
          </p:cNvPr>
          <p:cNvSpPr/>
          <p:nvPr/>
        </p:nvSpPr>
        <p:spPr>
          <a:xfrm>
            <a:off x="1126103" y="5948755"/>
            <a:ext cx="3270521" cy="445134"/>
          </a:xfrm>
          <a:prstGeom prst="snip1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solidFill>
              <a:srgbClr val="007C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Subtitle 2">
            <a:extLst>
              <a:ext uri="{FF2B5EF4-FFF2-40B4-BE49-F238E27FC236}">
                <a16:creationId xmlns:a16="http://schemas.microsoft.com/office/drawing/2014/main" id="{5E4B166F-8E70-4F2C-9426-7AA30CC8B775}"/>
              </a:ext>
            </a:extLst>
          </p:cNvPr>
          <p:cNvSpPr>
            <a:spLocks noGrp="1"/>
          </p:cNvSpPr>
          <p:nvPr>
            <p:ph type="subTitle" idx="1"/>
          </p:nvPr>
        </p:nvSpPr>
        <p:spPr>
          <a:xfrm>
            <a:off x="1555978" y="6001430"/>
            <a:ext cx="2579388" cy="370558"/>
          </a:xfrm>
        </p:spPr>
        <p:txBody>
          <a:bodyPr>
            <a:normAutofit/>
          </a:bodyPr>
          <a:lstStyle/>
          <a:p>
            <a:pPr algn="l"/>
            <a:r>
              <a:rPr lang="en-US" sz="2000" dirty="0">
                <a:solidFill>
                  <a:srgbClr val="007CC2"/>
                </a:solidFill>
                <a:latin typeface="Franklin Gothic Medium" panose="020B0603020102020204" pitchFamily="34" charset="0"/>
              </a:rPr>
              <a:t>Social Media</a:t>
            </a:r>
          </a:p>
        </p:txBody>
      </p:sp>
      <p:pic>
        <p:nvPicPr>
          <p:cNvPr id="34" name="Graphic 33" descr="Smart Phone">
            <a:extLst>
              <a:ext uri="{FF2B5EF4-FFF2-40B4-BE49-F238E27FC236}">
                <a16:creationId xmlns:a16="http://schemas.microsoft.com/office/drawing/2014/main" id="{DFB2496F-AD95-4056-B1D9-8B6D193B2A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3704" y="2895072"/>
            <a:ext cx="542983" cy="542983"/>
          </a:xfrm>
          <a:prstGeom prst="rect">
            <a:avLst/>
          </a:prstGeom>
        </p:spPr>
      </p:pic>
      <p:pic>
        <p:nvPicPr>
          <p:cNvPr id="36" name="Graphic 35" descr="Tablet">
            <a:extLst>
              <a:ext uri="{FF2B5EF4-FFF2-40B4-BE49-F238E27FC236}">
                <a16:creationId xmlns:a16="http://schemas.microsoft.com/office/drawing/2014/main" id="{CE6A98CB-0FF0-44BD-99F8-14FDFD659B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387" y="4404522"/>
            <a:ext cx="542983" cy="542983"/>
          </a:xfrm>
          <a:prstGeom prst="rect">
            <a:avLst/>
          </a:prstGeom>
        </p:spPr>
      </p:pic>
      <p:pic>
        <p:nvPicPr>
          <p:cNvPr id="39" name="Graphic 38" descr="Wireless router">
            <a:extLst>
              <a:ext uri="{FF2B5EF4-FFF2-40B4-BE49-F238E27FC236}">
                <a16:creationId xmlns:a16="http://schemas.microsoft.com/office/drawing/2014/main" id="{28D01F5A-154A-4187-8DFB-6516E33141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8022" y="1491141"/>
            <a:ext cx="542983" cy="542983"/>
          </a:xfrm>
          <a:prstGeom prst="rect">
            <a:avLst/>
          </a:prstGeom>
        </p:spPr>
      </p:pic>
      <p:pic>
        <p:nvPicPr>
          <p:cNvPr id="40" name="Graphic 39" descr="Laptop">
            <a:extLst>
              <a:ext uri="{FF2B5EF4-FFF2-40B4-BE49-F238E27FC236}">
                <a16:creationId xmlns:a16="http://schemas.microsoft.com/office/drawing/2014/main" id="{B18E3CD5-4A61-40CE-9292-949A437D1B6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13964" y="968205"/>
            <a:ext cx="542983" cy="542983"/>
          </a:xfrm>
          <a:prstGeom prst="rect">
            <a:avLst/>
          </a:prstGeom>
        </p:spPr>
      </p:pic>
      <p:pic>
        <p:nvPicPr>
          <p:cNvPr id="41" name="Graphic 40" descr="Computer">
            <a:extLst>
              <a:ext uri="{FF2B5EF4-FFF2-40B4-BE49-F238E27FC236}">
                <a16:creationId xmlns:a16="http://schemas.microsoft.com/office/drawing/2014/main" id="{0379C988-001E-404E-8A03-06F1C5CA19E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10100" y="2393762"/>
            <a:ext cx="542983" cy="542983"/>
          </a:xfrm>
          <a:prstGeom prst="rect">
            <a:avLst/>
          </a:prstGeom>
        </p:spPr>
      </p:pic>
      <p:pic>
        <p:nvPicPr>
          <p:cNvPr id="42" name="Graphic 41" descr="Smart Phone">
            <a:extLst>
              <a:ext uri="{FF2B5EF4-FFF2-40B4-BE49-F238E27FC236}">
                <a16:creationId xmlns:a16="http://schemas.microsoft.com/office/drawing/2014/main" id="{35589F1D-A077-4DA5-A8C3-4A28624D9E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1104" y="579347"/>
            <a:ext cx="542983" cy="542983"/>
          </a:xfrm>
          <a:prstGeom prst="rect">
            <a:avLst/>
          </a:prstGeom>
        </p:spPr>
      </p:pic>
      <p:pic>
        <p:nvPicPr>
          <p:cNvPr id="43" name="Graphic 42" descr="Tablet">
            <a:extLst>
              <a:ext uri="{FF2B5EF4-FFF2-40B4-BE49-F238E27FC236}">
                <a16:creationId xmlns:a16="http://schemas.microsoft.com/office/drawing/2014/main" id="{7B4A4787-4ACB-4BF8-BAD1-202A2FA5D3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1665" y="-18309"/>
            <a:ext cx="542983" cy="542983"/>
          </a:xfrm>
          <a:prstGeom prst="rect">
            <a:avLst/>
          </a:prstGeom>
        </p:spPr>
      </p:pic>
      <p:pic>
        <p:nvPicPr>
          <p:cNvPr id="44" name="Graphic 43" descr="Wireless router">
            <a:extLst>
              <a:ext uri="{FF2B5EF4-FFF2-40B4-BE49-F238E27FC236}">
                <a16:creationId xmlns:a16="http://schemas.microsoft.com/office/drawing/2014/main" id="{F558AE83-6B91-49DC-BAB2-1581430EBA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8261" y="3843616"/>
            <a:ext cx="542983" cy="542983"/>
          </a:xfrm>
          <a:prstGeom prst="rect">
            <a:avLst/>
          </a:prstGeom>
        </p:spPr>
      </p:pic>
      <p:pic>
        <p:nvPicPr>
          <p:cNvPr id="29" name="Graphic 28" descr="Computer">
            <a:extLst>
              <a:ext uri="{FF2B5EF4-FFF2-40B4-BE49-F238E27FC236}">
                <a16:creationId xmlns:a16="http://schemas.microsoft.com/office/drawing/2014/main" id="{4341F07C-432E-42EA-BA53-2E83A69B99A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86769" y="5087182"/>
            <a:ext cx="542983" cy="542983"/>
          </a:xfrm>
          <a:prstGeom prst="rect">
            <a:avLst/>
          </a:prstGeom>
        </p:spPr>
      </p:pic>
      <p:sp>
        <p:nvSpPr>
          <p:cNvPr id="22" name="TextBox 21">
            <a:extLst>
              <a:ext uri="{FF2B5EF4-FFF2-40B4-BE49-F238E27FC236}">
                <a16:creationId xmlns:a16="http://schemas.microsoft.com/office/drawing/2014/main" id="{2C1E7FE0-301E-4AF1-A077-7463BF23C80D}"/>
              </a:ext>
            </a:extLst>
          </p:cNvPr>
          <p:cNvSpPr txBox="1"/>
          <p:nvPr/>
        </p:nvSpPr>
        <p:spPr>
          <a:xfrm>
            <a:off x="4621525" y="3102463"/>
            <a:ext cx="460430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rPr>
              <a:t>@</a:t>
            </a:r>
            <a:r>
              <a:rPr kumimoji="0" lang="en-US" sz="2400" b="0" i="0" u="none" strike="noStrike" kern="1200" cap="none" spc="0" normalizeH="0" baseline="0" noProof="0" dirty="0" err="1">
                <a:ln>
                  <a:noFill/>
                </a:ln>
                <a:solidFill>
                  <a:srgbClr val="007CC2"/>
                </a:solidFill>
                <a:effectLst/>
                <a:uLnTx/>
                <a:uFillTx/>
                <a:latin typeface="Calibri" panose="020F0502020204030204"/>
                <a:ea typeface="+mn-ea"/>
                <a:cs typeface="+mn-cs"/>
              </a:rPr>
              <a:t>arkansasdhs</a:t>
            </a: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C2"/>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2D12BDD0-5EB9-483E-A675-604886B318A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16080" y="2861888"/>
            <a:ext cx="1233139" cy="924853"/>
          </a:xfrm>
          <a:prstGeom prst="rect">
            <a:avLst/>
          </a:prstGeom>
        </p:spPr>
      </p:pic>
      <p:pic>
        <p:nvPicPr>
          <p:cNvPr id="12" name="Audio 11">
            <a:hlinkClick r:id="" action="ppaction://media"/>
            <a:extLst>
              <a:ext uri="{FF2B5EF4-FFF2-40B4-BE49-F238E27FC236}">
                <a16:creationId xmlns:a16="http://schemas.microsoft.com/office/drawing/2014/main" id="{6EC121BA-EA50-4FBF-A7A2-030234D7F6F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0498429"/>
      </p:ext>
    </p:extLst>
  </p:cSld>
  <p:clrMapOvr>
    <a:masterClrMapping/>
  </p:clrMapOvr>
  <mc:AlternateContent xmlns:mc="http://schemas.openxmlformats.org/markup-compatibility/2006" xmlns:p14="http://schemas.microsoft.com/office/powerpoint/2010/main">
    <mc:Choice Requires="p14">
      <p:transition spd="slow" p14:dur="2000" advTm="6676"/>
    </mc:Choice>
    <mc:Fallback xmlns="">
      <p:transition spd="slow" advTm="6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8D8465-DFAC-4CCC-B084-BC3E952CF0AE}"/>
              </a:ext>
            </a:extLst>
          </p:cNvPr>
          <p:cNvPicPr>
            <a:picLocks noChangeAspect="1"/>
          </p:cNvPicPr>
          <p:nvPr/>
        </p:nvPicPr>
        <p:blipFill rotWithShape="1">
          <a:blip r:embed="rId6">
            <a:extLst>
              <a:ext uri="{28A0092B-C50C-407E-A947-70E740481C1C}">
                <a14:useLocalDpi xmlns:a14="http://schemas.microsoft.com/office/drawing/2010/main" val="0"/>
              </a:ext>
            </a:extLst>
          </a:blip>
          <a:srcRect t="38175"/>
          <a:stretch/>
        </p:blipFill>
        <p:spPr>
          <a:xfrm>
            <a:off x="0" y="0"/>
            <a:ext cx="12192000" cy="7021463"/>
          </a:xfrm>
          <a:prstGeom prst="rect">
            <a:avLst/>
          </a:prstGeom>
        </p:spPr>
      </p:pic>
      <p:sp>
        <p:nvSpPr>
          <p:cNvPr id="18" name="Rectangle 17">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7">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20" name="Rectangle 19">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22" name="Group 21">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23"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25"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6" name="Picture 25">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C7B163A0-0052-47BE-9AEB-898A56B1B2B6}"/>
              </a:ext>
            </a:extLst>
          </p:cNvPr>
          <p:cNvSpPr>
            <a:spLocks noGrp="1"/>
          </p:cNvSpPr>
          <p:nvPr>
            <p:ph type="ctrTitle"/>
          </p:nvPr>
        </p:nvSpPr>
        <p:spPr>
          <a:xfrm>
            <a:off x="2692398" y="1871131"/>
            <a:ext cx="6815669" cy="1515533"/>
          </a:xfrm>
        </p:spPr>
        <p:txBody>
          <a:bodyPr>
            <a:normAutofit/>
          </a:bodyPr>
          <a:lstStyle/>
          <a:p>
            <a:pPr>
              <a:lnSpc>
                <a:spcPct val="90000"/>
              </a:lnSpc>
            </a:pPr>
            <a:r>
              <a:rPr lang="en-US" sz="5000" dirty="0"/>
              <a:t>Creditable Food in the CACFP</a:t>
            </a:r>
          </a:p>
        </p:txBody>
      </p:sp>
      <p:sp>
        <p:nvSpPr>
          <p:cNvPr id="3" name="Subtitle 2">
            <a:extLst>
              <a:ext uri="{FF2B5EF4-FFF2-40B4-BE49-F238E27FC236}">
                <a16:creationId xmlns:a16="http://schemas.microsoft.com/office/drawing/2014/main" id="{3B8E62D1-345A-47D5-BE92-54873B13D45A}"/>
              </a:ext>
            </a:extLst>
          </p:cNvPr>
          <p:cNvSpPr>
            <a:spLocks noGrp="1"/>
          </p:cNvSpPr>
          <p:nvPr>
            <p:ph type="subTitle" idx="1"/>
          </p:nvPr>
        </p:nvSpPr>
        <p:spPr>
          <a:xfrm>
            <a:off x="2692398" y="3657597"/>
            <a:ext cx="6815669" cy="939569"/>
          </a:xfrm>
        </p:spPr>
        <p:txBody>
          <a:bodyPr>
            <a:normAutofit fontScale="92500" lnSpcReduction="20000"/>
          </a:bodyPr>
          <a:lstStyle/>
          <a:p>
            <a:r>
              <a:rPr lang="en-US" sz="2800" dirty="0"/>
              <a:t>Grains, Fruits, Vegetables, Dairy &amp; </a:t>
            </a:r>
          </a:p>
          <a:p>
            <a:r>
              <a:rPr lang="en-US" sz="2800" dirty="0"/>
              <a:t>Meat/Meat Alternates</a:t>
            </a:r>
          </a:p>
        </p:txBody>
      </p:sp>
      <p:cxnSp>
        <p:nvCxnSpPr>
          <p:cNvPr id="28" name="Straight Connector 27">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E7E2AB45-9CE1-465F-AE87-555F51CB695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8735454"/>
      </p:ext>
    </p:extLst>
  </p:cSld>
  <p:clrMapOvr>
    <a:masterClrMapping/>
  </p:clrMapOvr>
  <mc:AlternateContent xmlns:mc="http://schemas.openxmlformats.org/markup-compatibility/2006" xmlns:p14="http://schemas.microsoft.com/office/powerpoint/2010/main">
    <mc:Choice Requires="p14">
      <p:transition spd="slow" p14:dur="2000" advTm="20461"/>
    </mc:Choice>
    <mc:Fallback xmlns="">
      <p:transition spd="slow" advTm="20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804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pic>
        <p:nvPicPr>
          <p:cNvPr id="14" name="Picture 13" descr="A piece of food&#10;&#10;Description automatically generated">
            <a:extLst>
              <a:ext uri="{FF2B5EF4-FFF2-40B4-BE49-F238E27FC236}">
                <a16:creationId xmlns:a16="http://schemas.microsoft.com/office/drawing/2014/main" id="{1F2710F1-A9A2-488E-ABE6-517B790BDCD4}"/>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0180" b="1238"/>
          <a:stretch/>
        </p:blipFill>
        <p:spPr>
          <a:xfrm>
            <a:off x="-1748427" y="-1170569"/>
            <a:ext cx="15346147" cy="8632209"/>
          </a:xfrm>
          <a:prstGeom prst="rect">
            <a:avLst/>
          </a:prstGeom>
        </p:spPr>
      </p:pic>
      <p:sp>
        <p:nvSpPr>
          <p:cNvPr id="33" name="Rectangle 32">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7">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35" name="Rectangle 34">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37" name="Group 36">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38"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9" name="Picture 38">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40"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1" name="Picture 40">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C7B163A0-0052-47BE-9AEB-898A56B1B2B6}"/>
              </a:ext>
            </a:extLst>
          </p:cNvPr>
          <p:cNvSpPr>
            <a:spLocks noGrp="1"/>
          </p:cNvSpPr>
          <p:nvPr>
            <p:ph type="ctrTitle"/>
          </p:nvPr>
        </p:nvSpPr>
        <p:spPr>
          <a:xfrm>
            <a:off x="2692398" y="1871131"/>
            <a:ext cx="6815669" cy="1515533"/>
          </a:xfrm>
        </p:spPr>
        <p:txBody>
          <a:bodyPr>
            <a:normAutofit/>
          </a:bodyPr>
          <a:lstStyle/>
          <a:p>
            <a:pPr>
              <a:lnSpc>
                <a:spcPct val="90000"/>
              </a:lnSpc>
            </a:pPr>
            <a:r>
              <a:rPr lang="en-US" sz="7200" dirty="0"/>
              <a:t>GRAINS</a:t>
            </a:r>
          </a:p>
        </p:txBody>
      </p:sp>
      <p:cxnSp>
        <p:nvCxnSpPr>
          <p:cNvPr id="43" name="Straight Connector 42">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95CDCF27-A68B-4115-B0CF-475BC7DCAC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7987" y="3613594"/>
            <a:ext cx="2319852" cy="1638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26150F9-3BA0-4D6B-892A-2997AE02FB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7717" y="3613594"/>
            <a:ext cx="2180823" cy="1661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F3C1C4D1-7578-4418-BC92-978E813176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73555" y="3617135"/>
            <a:ext cx="2445576" cy="1699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Audio 2">
            <a:hlinkClick r:id="" action="ppaction://media"/>
            <a:extLst>
              <a:ext uri="{FF2B5EF4-FFF2-40B4-BE49-F238E27FC236}">
                <a16:creationId xmlns:a16="http://schemas.microsoft.com/office/drawing/2014/main" id="{E8DD908B-BEA5-4A51-9CCF-B52EDC03C0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6512301"/>
      </p:ext>
    </p:extLst>
  </p:cSld>
  <p:clrMapOvr>
    <a:masterClrMapping/>
  </p:clrMapOvr>
  <mc:AlternateContent xmlns:mc="http://schemas.openxmlformats.org/markup-compatibility/2006" xmlns:p14="http://schemas.microsoft.com/office/powerpoint/2010/main">
    <mc:Choice Requires="p14">
      <p:transition spd="slow" p14:dur="2000" advTm="4371"/>
    </mc:Choice>
    <mc:Fallback xmlns="">
      <p:transition spd="slow" advTm="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3EFE08-90B2-4D78-A26A-2171512B5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83" y="0"/>
            <a:ext cx="5601217" cy="6858000"/>
          </a:xfrm>
          <a:prstGeom prst="rect">
            <a:avLst/>
          </a:prstGeom>
        </p:spPr>
      </p:pic>
      <p:pic>
        <p:nvPicPr>
          <p:cNvPr id="5" name="Picture 4">
            <a:extLst>
              <a:ext uri="{FF2B5EF4-FFF2-40B4-BE49-F238E27FC236}">
                <a16:creationId xmlns:a16="http://schemas.microsoft.com/office/drawing/2014/main" id="{504FA8BC-1291-4843-BE46-4AE55BB49B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0"/>
            <a:ext cx="5564332" cy="6858000"/>
          </a:xfrm>
          <a:prstGeom prst="rect">
            <a:avLst/>
          </a:prstGeom>
        </p:spPr>
      </p:pic>
      <p:pic>
        <p:nvPicPr>
          <p:cNvPr id="22" name="Audio 21">
            <a:hlinkClick r:id="" action="ppaction://media"/>
            <a:extLst>
              <a:ext uri="{FF2B5EF4-FFF2-40B4-BE49-F238E27FC236}">
                <a16:creationId xmlns:a16="http://schemas.microsoft.com/office/drawing/2014/main" id="{0506F911-37E3-4A8D-BCD9-43EDCD966F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4303014"/>
      </p:ext>
    </p:extLst>
  </p:cSld>
  <p:clrMapOvr>
    <a:masterClrMapping/>
  </p:clrMapOvr>
  <mc:AlternateContent xmlns:mc="http://schemas.openxmlformats.org/markup-compatibility/2006" xmlns:p14="http://schemas.microsoft.com/office/powerpoint/2010/main">
    <mc:Choice Requires="p14">
      <p:transition spd="slow" p14:dur="2000" advTm="9808"/>
    </mc:Choice>
    <mc:Fallback xmlns="">
      <p:transition spd="slow" advTm="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D872E5-03A8-4D39-BB99-4B28BED8D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51" y="0"/>
            <a:ext cx="5723049" cy="6858000"/>
          </a:xfrm>
          <a:prstGeom prst="rect">
            <a:avLst/>
          </a:prstGeom>
        </p:spPr>
      </p:pic>
      <p:pic>
        <p:nvPicPr>
          <p:cNvPr id="9" name="Picture 8">
            <a:extLst>
              <a:ext uri="{FF2B5EF4-FFF2-40B4-BE49-F238E27FC236}">
                <a16:creationId xmlns:a16="http://schemas.microsoft.com/office/drawing/2014/main" id="{EB5973A5-F89A-40A1-9857-8D54109D90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0"/>
            <a:ext cx="5709684" cy="6858000"/>
          </a:xfrm>
          <a:prstGeom prst="rect">
            <a:avLst/>
          </a:prstGeom>
        </p:spPr>
      </p:pic>
      <p:pic>
        <p:nvPicPr>
          <p:cNvPr id="10" name="Audio 9">
            <a:hlinkClick r:id="" action="ppaction://media"/>
            <a:extLst>
              <a:ext uri="{FF2B5EF4-FFF2-40B4-BE49-F238E27FC236}">
                <a16:creationId xmlns:a16="http://schemas.microsoft.com/office/drawing/2014/main" id="{86178D8D-2060-4D28-B86C-83EBD8C1D1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1018253"/>
      </p:ext>
    </p:extLst>
  </p:cSld>
  <p:clrMapOvr>
    <a:masterClrMapping/>
  </p:clrMapOvr>
  <mc:AlternateContent xmlns:mc="http://schemas.openxmlformats.org/markup-compatibility/2006" xmlns:p14="http://schemas.microsoft.com/office/powerpoint/2010/main">
    <mc:Choice Requires="p14">
      <p:transition spd="slow" p14:dur="2000" advTm="37955"/>
    </mc:Choice>
    <mc:Fallback xmlns="">
      <p:transition spd="slow" advTm="3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FFCA-0A22-45AE-BB85-CA68FC5C06F0}"/>
              </a:ext>
            </a:extLst>
          </p:cNvPr>
          <p:cNvSpPr>
            <a:spLocks noGrp="1"/>
          </p:cNvSpPr>
          <p:nvPr>
            <p:ph type="title"/>
          </p:nvPr>
        </p:nvSpPr>
        <p:spPr>
          <a:xfrm>
            <a:off x="554657" y="598817"/>
            <a:ext cx="11448855" cy="1501007"/>
          </a:xfrm>
        </p:spPr>
        <p:txBody>
          <a:bodyPr>
            <a:noAutofit/>
          </a:bodyPr>
          <a:lstStyle/>
          <a:p>
            <a:r>
              <a:rPr lang="en-US" sz="2400" b="1" dirty="0">
                <a:latin typeface="+mn-lt"/>
              </a:rPr>
              <a:t>Rule of 3 Method:</a:t>
            </a:r>
            <a:br>
              <a:rPr lang="en-US" sz="2400" b="1" dirty="0">
                <a:latin typeface="+mn-lt"/>
              </a:rPr>
            </a:br>
            <a:br>
              <a:rPr lang="en-US" sz="1400" b="1" dirty="0">
                <a:latin typeface="+mn-lt"/>
              </a:rPr>
            </a:br>
            <a:r>
              <a:rPr lang="en-US" sz="1600" dirty="0">
                <a:cs typeface="Arial" panose="020B0604020202020204" pitchFamily="34" charset="0"/>
              </a:rPr>
              <a:t>How will you determine if your product is whole grain rich? You will need to look at the nutrition label and list of ingredients:</a:t>
            </a:r>
            <a:br>
              <a:rPr lang="en-US" sz="2400" dirty="0"/>
            </a:br>
            <a:endParaRPr lang="en-US" sz="2400" dirty="0">
              <a:latin typeface="Arial" panose="020B0604020202020204" pitchFamily="34" charset="0"/>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E0A71A9B-BBF7-4911-8D05-3BD019B48B8E}"/>
              </a:ext>
            </a:extLst>
          </p:cNvPr>
          <p:cNvGraphicFramePr>
            <a:graphicFrameLocks noGrp="1"/>
          </p:cNvGraphicFramePr>
          <p:nvPr>
            <p:ph idx="1"/>
          </p:nvPr>
        </p:nvGraphicFramePr>
        <p:xfrm>
          <a:off x="554656" y="1801905"/>
          <a:ext cx="11121155" cy="48073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a:extLst>
              <a:ext uri="{FF2B5EF4-FFF2-40B4-BE49-F238E27FC236}">
                <a16:creationId xmlns:a16="http://schemas.microsoft.com/office/drawing/2014/main" id="{312A1A24-0B0B-4AFF-8AB0-0717937D052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9230761"/>
      </p:ext>
    </p:extLst>
  </p:cSld>
  <p:clrMapOvr>
    <a:masterClrMapping/>
  </p:clrMapOvr>
  <mc:AlternateContent xmlns:mc="http://schemas.openxmlformats.org/markup-compatibility/2006" xmlns:p14="http://schemas.microsoft.com/office/powerpoint/2010/main">
    <mc:Choice Requires="p14">
      <p:transition spd="slow" p14:dur="2000" advTm="60730"/>
    </mc:Choice>
    <mc:Fallback xmlns="">
      <p:transition spd="slow" advTm="6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1A2E62C-C22B-4EC4-8B44-29B86D5F6317}"/>
              </a:ext>
            </a:extLst>
          </p:cNvPr>
          <p:cNvSpPr>
            <a:spLocks noGrp="1"/>
          </p:cNvSpPr>
          <p:nvPr>
            <p:ph type="title"/>
          </p:nvPr>
        </p:nvSpPr>
        <p:spPr>
          <a:xfrm>
            <a:off x="952107" y="954756"/>
            <a:ext cx="2856321" cy="4946003"/>
          </a:xfrm>
        </p:spPr>
        <p:txBody>
          <a:bodyPr>
            <a:normAutofit/>
          </a:bodyPr>
          <a:lstStyle/>
          <a:p>
            <a:r>
              <a:rPr lang="en-US" dirty="0">
                <a:solidFill>
                  <a:srgbClr val="FFFFFF"/>
                </a:solidFill>
                <a:latin typeface="Arial" panose="020B0604020202020204" pitchFamily="34" charset="0"/>
                <a:cs typeface="Arial" panose="020B0604020202020204" pitchFamily="34" charset="0"/>
              </a:rPr>
              <a:t>Table of Serving Sizes</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9" name="Picture 8">
            <a:extLst>
              <a:ext uri="{FF2B5EF4-FFF2-40B4-BE49-F238E27FC236}">
                <a16:creationId xmlns:a16="http://schemas.microsoft.com/office/drawing/2014/main" id="{0A39AE77-0F12-48F7-851E-3FAE2DD2FDA1}"/>
              </a:ext>
            </a:extLst>
          </p:cNvPr>
          <p:cNvPicPr>
            <a:picLocks noChangeAspect="1"/>
          </p:cNvPicPr>
          <p:nvPr/>
        </p:nvPicPr>
        <p:blipFill>
          <a:blip r:embed="rId5"/>
          <a:stretch>
            <a:fillRect/>
          </a:stretch>
        </p:blipFill>
        <p:spPr>
          <a:xfrm>
            <a:off x="5049980" y="0"/>
            <a:ext cx="3003069" cy="6844925"/>
          </a:xfrm>
          <a:prstGeom prst="rect">
            <a:avLst/>
          </a:prstGeom>
        </p:spPr>
      </p:pic>
      <p:sp>
        <p:nvSpPr>
          <p:cNvPr id="3" name="TextBox 2">
            <a:extLst>
              <a:ext uri="{FF2B5EF4-FFF2-40B4-BE49-F238E27FC236}">
                <a16:creationId xmlns:a16="http://schemas.microsoft.com/office/drawing/2014/main" id="{2B0CB4F3-D8D4-4B6C-B870-ADEBF931FB0F}"/>
              </a:ext>
            </a:extLst>
          </p:cNvPr>
          <p:cNvSpPr txBox="1"/>
          <p:nvPr/>
        </p:nvSpPr>
        <p:spPr>
          <a:xfrm>
            <a:off x="8188133" y="612844"/>
            <a:ext cx="3834150"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All grains must be documented from grams to ounces as of October 1, 2021. </a:t>
            </a:r>
          </a:p>
          <a:p>
            <a:pPr marL="342900" indent="-342900">
              <a:buFont typeface="Arial" panose="020B0604020202020204" pitchFamily="34" charset="0"/>
              <a:buChar char="•"/>
            </a:pPr>
            <a:endParaRPr lang="en-US" sz="2400" dirty="0"/>
          </a:p>
          <a:p>
            <a:endParaRPr lang="en-US" sz="2400" dirty="0"/>
          </a:p>
          <a:p>
            <a:pPr marL="342900" indent="-342900">
              <a:buFont typeface="Arial" panose="020B0604020202020204" pitchFamily="34" charset="0"/>
              <a:buChar char="•"/>
            </a:pPr>
            <a:r>
              <a:rPr lang="en-US" sz="2400" dirty="0"/>
              <a:t>Cereals may contain no more than 6 grams of sugar per dry ounce.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Resources are available in the resources section to assist in converting grains from grams to ounces.</a:t>
            </a:r>
          </a:p>
        </p:txBody>
      </p:sp>
      <p:pic>
        <p:nvPicPr>
          <p:cNvPr id="5" name="Audio 4">
            <a:hlinkClick r:id="" action="ppaction://media"/>
            <a:extLst>
              <a:ext uri="{FF2B5EF4-FFF2-40B4-BE49-F238E27FC236}">
                <a16:creationId xmlns:a16="http://schemas.microsoft.com/office/drawing/2014/main" id="{12AA5CB4-C69E-4D77-BE13-90D7AC80D2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4368758"/>
      </p:ext>
    </p:extLst>
  </p:cSld>
  <p:clrMapOvr>
    <a:masterClrMapping/>
  </p:clrMapOvr>
  <mc:AlternateContent xmlns:mc="http://schemas.openxmlformats.org/markup-compatibility/2006">
    <mc:Choice xmlns:p14="http://schemas.microsoft.com/office/powerpoint/2010/main" Requires="p14">
      <p:transition spd="slow" p14:dur="2000" advTm="23675"/>
    </mc:Choice>
    <mc:Fallback>
      <p:transition spd="slow" advTm="2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6375A3-3B06-42B0-B733-F3A71C57D67C}"/>
              </a:ext>
            </a:extLst>
          </p:cNvPr>
          <p:cNvPicPr>
            <a:picLocks noChangeAspect="1"/>
          </p:cNvPicPr>
          <p:nvPr/>
        </p:nvPicPr>
        <p:blipFill>
          <a:blip r:embed="rId4"/>
          <a:stretch>
            <a:fillRect/>
          </a:stretch>
        </p:blipFill>
        <p:spPr>
          <a:xfrm rot="16200000">
            <a:off x="-2726370" y="2726369"/>
            <a:ext cx="6858000" cy="1405259"/>
          </a:xfrm>
          <a:prstGeom prst="rect">
            <a:avLst/>
          </a:prstGeom>
        </p:spPr>
      </p:pic>
      <p:pic>
        <p:nvPicPr>
          <p:cNvPr id="3" name="Picture 2">
            <a:extLst>
              <a:ext uri="{FF2B5EF4-FFF2-40B4-BE49-F238E27FC236}">
                <a16:creationId xmlns:a16="http://schemas.microsoft.com/office/drawing/2014/main" id="{A5D86718-B2AC-409A-878B-1C630EE19804}"/>
              </a:ext>
            </a:extLst>
          </p:cNvPr>
          <p:cNvPicPr>
            <a:picLocks noChangeAspect="1"/>
          </p:cNvPicPr>
          <p:nvPr/>
        </p:nvPicPr>
        <p:blipFill>
          <a:blip r:embed="rId5"/>
          <a:stretch>
            <a:fillRect/>
          </a:stretch>
        </p:blipFill>
        <p:spPr>
          <a:xfrm>
            <a:off x="3629918" y="167557"/>
            <a:ext cx="8671167" cy="6690443"/>
          </a:xfrm>
          <a:prstGeom prst="rect">
            <a:avLst/>
          </a:prstGeom>
        </p:spPr>
      </p:pic>
      <p:sp>
        <p:nvSpPr>
          <p:cNvPr id="4" name="TextBox 3">
            <a:extLst>
              <a:ext uri="{FF2B5EF4-FFF2-40B4-BE49-F238E27FC236}">
                <a16:creationId xmlns:a16="http://schemas.microsoft.com/office/drawing/2014/main" id="{DB001815-2886-486D-AB71-4D613F51D38F}"/>
              </a:ext>
            </a:extLst>
          </p:cNvPr>
          <p:cNvSpPr txBox="1"/>
          <p:nvPr/>
        </p:nvSpPr>
        <p:spPr>
          <a:xfrm>
            <a:off x="1696825" y="1859337"/>
            <a:ext cx="1933093"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aramond" panose="02020404030301010803"/>
                <a:ea typeface="+mn-ea"/>
                <a:cs typeface="+mn-cs"/>
              </a:rPr>
              <a:t>Black: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Creditable for CACFP, NSLP, &amp; SFSP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aramond" panose="02020404030301010803"/>
                <a:ea typeface="+mn-ea"/>
                <a:cs typeface="+mn-cs"/>
              </a:rPr>
              <a:t>Red: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Not Creditable for CACFP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Garamond" panose="020204040303010108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Garamond" panose="02020404030301010803"/>
                <a:ea typeface="+mn-ea"/>
                <a:cs typeface="+mn-cs"/>
              </a:rPr>
              <a:t>Blue: </a:t>
            </a:r>
            <a:r>
              <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rPr>
              <a:t>Reinstated as creditable item for CACFP</a:t>
            </a:r>
          </a:p>
        </p:txBody>
      </p:sp>
      <p:pic>
        <p:nvPicPr>
          <p:cNvPr id="8" name="Audio 7">
            <a:hlinkClick r:id="" action="ppaction://media"/>
            <a:extLst>
              <a:ext uri="{FF2B5EF4-FFF2-40B4-BE49-F238E27FC236}">
                <a16:creationId xmlns:a16="http://schemas.microsoft.com/office/drawing/2014/main" id="{581CEEE9-476E-4BB7-9F45-9A3435B3BC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1524184"/>
      </p:ext>
    </p:extLst>
  </p:cSld>
  <p:clrMapOvr>
    <a:masterClrMapping/>
  </p:clrMapOvr>
  <mc:AlternateContent xmlns:mc="http://schemas.openxmlformats.org/markup-compatibility/2006" xmlns:p14="http://schemas.microsoft.com/office/powerpoint/2010/main">
    <mc:Choice Requires="p14">
      <p:transition spd="slow" p14:dur="2000" advTm="63269"/>
    </mc:Choice>
    <mc:Fallback xmlns="">
      <p:transition spd="slow" advTm="63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rgbClr val="007CC2">
                <a:shade val="30000"/>
                <a:satMod val="115000"/>
              </a:srgbClr>
            </a:gs>
            <a:gs pos="50000">
              <a:srgbClr val="007CC2">
                <a:shade val="67500"/>
                <a:satMod val="115000"/>
              </a:srgbClr>
            </a:gs>
            <a:gs pos="100000">
              <a:srgbClr val="007CC2">
                <a:shade val="100000"/>
                <a:satMod val="115000"/>
              </a:srgbClr>
            </a:gs>
          </a:gsLst>
          <a:lin ang="10800000" scaled="1"/>
          <a:tileRect/>
        </a:gra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1185</Words>
  <Application>Microsoft Office PowerPoint</Application>
  <PresentationFormat>Widescreen</PresentationFormat>
  <Paragraphs>94</Paragraphs>
  <Slides>26</Slides>
  <Notes>7</Notes>
  <HiddenSlides>0</HiddenSlides>
  <MMClips>26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Calibri</vt:lpstr>
      <vt:lpstr>Calibri Light</vt:lpstr>
      <vt:lpstr>Courier New</vt:lpstr>
      <vt:lpstr>Franklin Gothic Medium</vt:lpstr>
      <vt:lpstr>Garamond</vt:lpstr>
      <vt:lpstr>Source Sans Pro</vt:lpstr>
      <vt:lpstr>Source Sans Pro Web</vt:lpstr>
      <vt:lpstr>1_Office Theme</vt:lpstr>
      <vt:lpstr>Organic</vt:lpstr>
      <vt:lpstr>Office Theme</vt:lpstr>
      <vt:lpstr>Module 4: Crediting Handbook for the Child and Adult Care Food Program </vt:lpstr>
      <vt:lpstr>Goal of USDA’s  Child &amp; Adult Care  Food Program:</vt:lpstr>
      <vt:lpstr>Creditable Food in the CACFP</vt:lpstr>
      <vt:lpstr>GRAINS</vt:lpstr>
      <vt:lpstr>PowerPoint Presentation</vt:lpstr>
      <vt:lpstr>PowerPoint Presentation</vt:lpstr>
      <vt:lpstr>Rule of 3 Method:  How will you determine if your product is whole grain rich? You will need to look at the nutrition label and list of ingredients: </vt:lpstr>
      <vt:lpstr>Table of Serving Sizes</vt:lpstr>
      <vt:lpstr>PowerPoint Presentation</vt:lpstr>
      <vt:lpstr>Meats/ Meat Alternates</vt:lpstr>
      <vt:lpstr>PowerPoint Presentation</vt:lpstr>
      <vt:lpstr>PowerPoint Presentation</vt:lpstr>
      <vt:lpstr>PowerPoint Presentation</vt:lpstr>
      <vt:lpstr>PowerPoint Presentation</vt:lpstr>
      <vt:lpstr>FRUITS &amp; VEGETABLES</vt:lpstr>
      <vt:lpstr>PowerPoint Presentation</vt:lpstr>
      <vt:lpstr>PowerPoint Presentation</vt:lpstr>
      <vt:lpstr>Vegetable and fruit basics</vt:lpstr>
      <vt:lpstr>DAIRY</vt:lpstr>
      <vt:lpstr>PowerPoint Presentation</vt:lpstr>
      <vt:lpstr>PowerPoint Presentation</vt:lpstr>
      <vt:lpstr>Creditable Milk</vt:lpstr>
      <vt:lpstr>PowerPoint Presentation</vt:lpstr>
      <vt:lpstr>Resources Section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#:Crediting Handbook for Child and Adult Care Food Program</dc:title>
  <dc:creator>Katie Schick</dc:creator>
  <cp:lastModifiedBy>Stephanie Clowers</cp:lastModifiedBy>
  <cp:revision>27</cp:revision>
  <dcterms:created xsi:type="dcterms:W3CDTF">2022-04-14T16:08:18Z</dcterms:created>
  <dcterms:modified xsi:type="dcterms:W3CDTF">2022-06-08T20:48:11Z</dcterms:modified>
</cp:coreProperties>
</file>